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handoutMasterIdLst>
    <p:handoutMasterId r:id="rId34"/>
  </p:handoutMasterIdLst>
  <p:sldIdLst>
    <p:sldId id="257" r:id="rId2"/>
    <p:sldId id="258" r:id="rId3"/>
    <p:sldId id="264" r:id="rId4"/>
    <p:sldId id="283" r:id="rId5"/>
    <p:sldId id="284" r:id="rId6"/>
    <p:sldId id="285" r:id="rId7"/>
    <p:sldId id="305" r:id="rId8"/>
    <p:sldId id="273" r:id="rId9"/>
    <p:sldId id="324" r:id="rId10"/>
    <p:sldId id="325" r:id="rId11"/>
    <p:sldId id="291" r:id="rId12"/>
    <p:sldId id="293" r:id="rId13"/>
    <p:sldId id="276" r:id="rId14"/>
    <p:sldId id="294" r:id="rId15"/>
    <p:sldId id="318" r:id="rId16"/>
    <p:sldId id="315" r:id="rId17"/>
    <p:sldId id="320" r:id="rId18"/>
    <p:sldId id="319" r:id="rId19"/>
    <p:sldId id="328" r:id="rId20"/>
    <p:sldId id="297" r:id="rId21"/>
    <p:sldId id="298" r:id="rId22"/>
    <p:sldId id="326" r:id="rId23"/>
    <p:sldId id="329" r:id="rId24"/>
    <p:sldId id="327" r:id="rId25"/>
    <p:sldId id="302" r:id="rId26"/>
    <p:sldId id="304" r:id="rId27"/>
    <p:sldId id="310" r:id="rId28"/>
    <p:sldId id="312" r:id="rId29"/>
    <p:sldId id="321" r:id="rId30"/>
    <p:sldId id="314" r:id="rId31"/>
    <p:sldId id="262" r:id="rId3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66CC"/>
    <a:srgbClr val="D40A52"/>
    <a:srgbClr val="EDF39B"/>
    <a:srgbClr val="F9FBD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3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6"/>
  <c:chart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베트남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2009년</c:v>
                </c:pt>
                <c:pt idx="1">
                  <c:v>2010년</c:v>
                </c:pt>
                <c:pt idx="2">
                  <c:v>2011년</c:v>
                </c:pt>
                <c:pt idx="3">
                  <c:v>2012년</c:v>
                </c:pt>
                <c:pt idx="4">
                  <c:v>2013.10월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8720</c:v>
                </c:pt>
                <c:pt idx="1">
                  <c:v>10914</c:v>
                </c:pt>
                <c:pt idx="2">
                  <c:v>10423</c:v>
                </c:pt>
                <c:pt idx="3">
                  <c:v>14991</c:v>
                </c:pt>
                <c:pt idx="4">
                  <c:v>16879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홍콩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2009년</c:v>
                </c:pt>
                <c:pt idx="1">
                  <c:v>2010년</c:v>
                </c:pt>
                <c:pt idx="2">
                  <c:v>2011년</c:v>
                </c:pt>
                <c:pt idx="3">
                  <c:v>2012년</c:v>
                </c:pt>
                <c:pt idx="4">
                  <c:v>2013.10월</c:v>
                </c:pt>
              </c:strCache>
            </c:strRef>
          </c:cat>
          <c:val>
            <c:numRef>
              <c:f>Sheet1!$C$2:$C$6</c:f>
              <c:numCache>
                <c:formatCode>#,##0</c:formatCode>
                <c:ptCount val="5"/>
                <c:pt idx="0">
                  <c:v>202</c:v>
                </c:pt>
                <c:pt idx="1">
                  <c:v>774</c:v>
                </c:pt>
                <c:pt idx="2">
                  <c:v>86</c:v>
                </c:pt>
                <c:pt idx="3">
                  <c:v>1642</c:v>
                </c:pt>
                <c:pt idx="4">
                  <c:v>3550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기타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2009년</c:v>
                </c:pt>
                <c:pt idx="1">
                  <c:v>2010년</c:v>
                </c:pt>
                <c:pt idx="2">
                  <c:v>2011년</c:v>
                </c:pt>
                <c:pt idx="3">
                  <c:v>2012년</c:v>
                </c:pt>
                <c:pt idx="4">
                  <c:v>2013.10월</c:v>
                </c:pt>
              </c:strCache>
            </c:strRef>
          </c:cat>
          <c:val>
            <c:numRef>
              <c:f>Sheet1!$D$2:$D$6</c:f>
              <c:numCache>
                <c:formatCode>#,##0</c:formatCode>
                <c:ptCount val="5"/>
                <c:pt idx="0">
                  <c:v>27</c:v>
                </c:pt>
                <c:pt idx="1">
                  <c:v>30</c:v>
                </c:pt>
                <c:pt idx="2" formatCode="General">
                  <c:v>0.1</c:v>
                </c:pt>
                <c:pt idx="3" formatCode="General">
                  <c:v>0.1</c:v>
                </c:pt>
                <c:pt idx="4" formatCode="General">
                  <c:v>0.1</c:v>
                </c:pt>
              </c:numCache>
            </c:numRef>
          </c:val>
        </c:ser>
        <c:overlap val="100"/>
        <c:axId val="95902720"/>
        <c:axId val="73491200"/>
      </c:barChart>
      <c:catAx>
        <c:axId val="9590272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600" b="1"/>
            </a:pPr>
            <a:endParaRPr lang="ko-KR"/>
          </a:p>
        </c:txPr>
        <c:crossAx val="73491200"/>
        <c:crosses val="autoZero"/>
        <c:auto val="1"/>
        <c:lblAlgn val="ctr"/>
        <c:lblOffset val="100"/>
      </c:catAx>
      <c:valAx>
        <c:axId val="73491200"/>
        <c:scaling>
          <c:orientation val="minMax"/>
        </c:scaling>
        <c:axPos val="l"/>
        <c:numFmt formatCode="#,##0" sourceLinked="1"/>
        <c:tickLblPos val="nextTo"/>
        <c:txPr>
          <a:bodyPr/>
          <a:lstStyle/>
          <a:p>
            <a:pPr>
              <a:defRPr sz="1600" spc="-150"/>
            </a:pPr>
            <a:endParaRPr lang="ko-KR"/>
          </a:p>
        </c:txPr>
        <c:crossAx val="9590272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1700" b="0">
              <a:latin typeface="HY동녘M" pitchFamily="18" charset="-127"/>
              <a:ea typeface="HY동녘M" pitchFamily="18" charset="-127"/>
            </a:defRPr>
          </a:pPr>
          <a:endParaRPr lang="ko-KR"/>
        </a:p>
      </c:txPr>
    </c:legend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6"/>
  <c:chart>
    <c:plotArea>
      <c:layout>
        <c:manualLayout>
          <c:layoutTarget val="inner"/>
          <c:xMode val="edge"/>
          <c:yMode val="edge"/>
          <c:x val="0.10740082309135196"/>
          <c:y val="6.0864220468352721E-2"/>
          <c:w val="0.76405306807193751"/>
          <c:h val="0.722232374417486"/>
        </c:manualLayout>
      </c:layout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일본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2009년</c:v>
                </c:pt>
                <c:pt idx="1">
                  <c:v>2010년</c:v>
                </c:pt>
                <c:pt idx="2">
                  <c:v>2011년</c:v>
                </c:pt>
                <c:pt idx="3">
                  <c:v>2012년</c:v>
                </c:pt>
                <c:pt idx="4">
                  <c:v>2013.10월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853</c:v>
                </c:pt>
                <c:pt idx="1">
                  <c:v>1262</c:v>
                </c:pt>
                <c:pt idx="2">
                  <c:v>2288</c:v>
                </c:pt>
                <c:pt idx="3">
                  <c:v>1985</c:v>
                </c:pt>
                <c:pt idx="4">
                  <c:v>854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대만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2009년</c:v>
                </c:pt>
                <c:pt idx="1">
                  <c:v>2010년</c:v>
                </c:pt>
                <c:pt idx="2">
                  <c:v>2011년</c:v>
                </c:pt>
                <c:pt idx="3">
                  <c:v>2012년</c:v>
                </c:pt>
                <c:pt idx="4">
                  <c:v>2013.10월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612</c:v>
                </c:pt>
                <c:pt idx="1">
                  <c:v>589</c:v>
                </c:pt>
                <c:pt idx="2">
                  <c:v>711</c:v>
                </c:pt>
                <c:pt idx="3">
                  <c:v>428</c:v>
                </c:pt>
                <c:pt idx="4">
                  <c:v>376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홍콩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2009년</c:v>
                </c:pt>
                <c:pt idx="1">
                  <c:v>2010년</c:v>
                </c:pt>
                <c:pt idx="2">
                  <c:v>2011년</c:v>
                </c:pt>
                <c:pt idx="3">
                  <c:v>2012년</c:v>
                </c:pt>
                <c:pt idx="4">
                  <c:v>2013.10월</c:v>
                </c:pt>
              </c:strCache>
            </c:strRef>
          </c:cat>
          <c:val>
            <c:numRef>
              <c:f>Sheet1!$D$2:$D$6</c:f>
              <c:numCache>
                <c:formatCode>#,##0_ </c:formatCode>
                <c:ptCount val="5"/>
                <c:pt idx="0">
                  <c:v>34</c:v>
                </c:pt>
                <c:pt idx="1">
                  <c:v>29</c:v>
                </c:pt>
                <c:pt idx="2">
                  <c:v>32</c:v>
                </c:pt>
                <c:pt idx="3">
                  <c:v>55</c:v>
                </c:pt>
                <c:pt idx="4">
                  <c:v>106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기타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2009년</c:v>
                </c:pt>
                <c:pt idx="1">
                  <c:v>2010년</c:v>
                </c:pt>
                <c:pt idx="2">
                  <c:v>2011년</c:v>
                </c:pt>
                <c:pt idx="3">
                  <c:v>2012년</c:v>
                </c:pt>
                <c:pt idx="4">
                  <c:v>2013.10월</c:v>
                </c:pt>
              </c:strCache>
            </c:strRef>
          </c:cat>
          <c:val>
            <c:numRef>
              <c:f>Sheet1!$E$2:$E$6</c:f>
              <c:numCache>
                <c:formatCode>#,##0_ </c:formatCode>
                <c:ptCount val="5"/>
                <c:pt idx="0">
                  <c:v>27</c:v>
                </c:pt>
                <c:pt idx="1">
                  <c:v>32</c:v>
                </c:pt>
                <c:pt idx="2">
                  <c:v>45</c:v>
                </c:pt>
                <c:pt idx="3">
                  <c:v>50</c:v>
                </c:pt>
                <c:pt idx="4">
                  <c:v>32</c:v>
                </c:pt>
              </c:numCache>
            </c:numRef>
          </c:val>
        </c:ser>
        <c:overlap val="100"/>
        <c:axId val="96524544"/>
        <c:axId val="96116736"/>
      </c:barChart>
      <c:catAx>
        <c:axId val="96524544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/>
            </a:pPr>
            <a:endParaRPr lang="ko-KR"/>
          </a:p>
        </c:txPr>
        <c:crossAx val="96116736"/>
        <c:crosses val="autoZero"/>
        <c:auto val="1"/>
        <c:lblAlgn val="ctr"/>
        <c:lblOffset val="100"/>
      </c:catAx>
      <c:valAx>
        <c:axId val="96116736"/>
        <c:scaling>
          <c:orientation val="minMax"/>
        </c:scaling>
        <c:axPos val="l"/>
        <c:majorGridlines/>
        <c:numFmt formatCode="#,##0_ " sourceLinked="1"/>
        <c:tickLblPos val="nextTo"/>
        <c:txPr>
          <a:bodyPr/>
          <a:lstStyle/>
          <a:p>
            <a:pPr>
              <a:defRPr sz="1600" spc="-150"/>
            </a:pPr>
            <a:endParaRPr lang="ko-KR"/>
          </a:p>
        </c:txPr>
        <c:crossAx val="9652454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>
              <a:latin typeface="HY동녘M" pitchFamily="18" charset="-127"/>
              <a:ea typeface="HY동녘M" pitchFamily="18" charset="-127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6"/>
  <c:chart>
    <c:plotArea>
      <c:layout>
        <c:manualLayout>
          <c:layoutTarget val="inner"/>
          <c:xMode val="edge"/>
          <c:yMode val="edge"/>
          <c:x val="0.10740082309135196"/>
          <c:y val="6.0864220468352721E-2"/>
          <c:w val="0.76405306807193751"/>
          <c:h val="0.722232374417486"/>
        </c:manualLayout>
      </c:layout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홍콩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2010년</c:v>
                </c:pt>
                <c:pt idx="1">
                  <c:v>2011년</c:v>
                </c:pt>
                <c:pt idx="2">
                  <c:v>2012년</c:v>
                </c:pt>
                <c:pt idx="3">
                  <c:v>2013.10월</c:v>
                </c:pt>
              </c:strCache>
            </c:strRef>
          </c:cat>
          <c:val>
            <c:numRef>
              <c:f>Sheet1!$B$2:$B$5</c:f>
              <c:numCache>
                <c:formatCode>#,##0_ </c:formatCode>
                <c:ptCount val="4"/>
                <c:pt idx="0">
                  <c:v>200</c:v>
                </c:pt>
                <c:pt idx="1">
                  <c:v>100400</c:v>
                </c:pt>
                <c:pt idx="2">
                  <c:v>9412</c:v>
                </c:pt>
                <c:pt idx="3">
                  <c:v>28533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싱가포르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2010년</c:v>
                </c:pt>
                <c:pt idx="1">
                  <c:v>2011년</c:v>
                </c:pt>
                <c:pt idx="2">
                  <c:v>2012년</c:v>
                </c:pt>
                <c:pt idx="3">
                  <c:v>2013.10월</c:v>
                </c:pt>
              </c:strCache>
            </c:strRef>
          </c:cat>
          <c:val>
            <c:numRef>
              <c:f>Sheet1!$C$2:$C$5</c:f>
              <c:numCache>
                <c:formatCode>#,##0_ </c:formatCode>
                <c:ptCount val="4"/>
                <c:pt idx="0">
                  <c:v>591672</c:v>
                </c:pt>
                <c:pt idx="1">
                  <c:v>114048</c:v>
                </c:pt>
                <c:pt idx="2">
                  <c:v>244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북한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2010년</c:v>
                </c:pt>
                <c:pt idx="1">
                  <c:v>2011년</c:v>
                </c:pt>
                <c:pt idx="2">
                  <c:v>2012년</c:v>
                </c:pt>
                <c:pt idx="3">
                  <c:v>2013.10월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 formatCode="#,##0_ ">
                  <c:v>530325</c:v>
                </c:pt>
                <c:pt idx="2" formatCode="#,##0_ ">
                  <c:v>90</c:v>
                </c:pt>
                <c:pt idx="3" formatCode="#,##0_ ">
                  <c:v>106</c:v>
                </c:pt>
              </c:numCache>
            </c:numRef>
          </c:val>
        </c:ser>
        <c:overlap val="100"/>
        <c:axId val="98482816"/>
        <c:axId val="98488704"/>
      </c:barChart>
      <c:catAx>
        <c:axId val="9848281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/>
            </a:pPr>
            <a:endParaRPr lang="ko-KR"/>
          </a:p>
        </c:txPr>
        <c:crossAx val="98488704"/>
        <c:crosses val="autoZero"/>
        <c:auto val="1"/>
        <c:lblAlgn val="ctr"/>
        <c:lblOffset val="100"/>
      </c:catAx>
      <c:valAx>
        <c:axId val="98488704"/>
        <c:scaling>
          <c:orientation val="minMax"/>
        </c:scaling>
        <c:axPos val="l"/>
        <c:majorGridlines/>
        <c:numFmt formatCode="#,##0_ " sourceLinked="1"/>
        <c:tickLblPos val="nextTo"/>
        <c:txPr>
          <a:bodyPr/>
          <a:lstStyle/>
          <a:p>
            <a:pPr>
              <a:defRPr sz="1600" spc="-150"/>
            </a:pPr>
            <a:endParaRPr lang="ko-KR"/>
          </a:p>
        </c:txPr>
        <c:crossAx val="98482816"/>
        <c:crosses val="autoZero"/>
        <c:crossBetween val="between"/>
        <c:majorUnit val="300000"/>
        <c:dispUnits>
          <c:builtInUnit val="thousands"/>
          <c:dispUnitsLbl>
            <c:layout/>
          </c:dispUnitsLbl>
        </c:dispUnits>
      </c:valAx>
    </c:plotArea>
    <c:legend>
      <c:legendPos val="r"/>
      <c:layout>
        <c:manualLayout>
          <c:xMode val="edge"/>
          <c:yMode val="edge"/>
          <c:x val="0.83555670651474001"/>
          <c:y val="0.38015178222889701"/>
          <c:w val="0.16102451399492188"/>
          <c:h val="0.23969643554220682"/>
        </c:manualLayout>
      </c:layout>
      <c:txPr>
        <a:bodyPr/>
        <a:lstStyle/>
        <a:p>
          <a:pPr>
            <a:defRPr>
              <a:latin typeface="HY동녘M" pitchFamily="18" charset="-127"/>
              <a:ea typeface="HY동녘M" pitchFamily="18" charset="-127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5E7716-DE20-4D7D-B49C-E0E0578E6453}" type="doc">
      <dgm:prSet loTypeId="urn:microsoft.com/office/officeart/2005/8/layout/v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pPr latinLnBrk="1"/>
          <a:endParaRPr lang="ko-KR" altLang="en-US"/>
        </a:p>
      </dgm:t>
    </dgm:pt>
    <dgm:pt modelId="{E0953D4C-4362-4171-B4DE-86DA3CA6DAE2}">
      <dgm:prSet phldrT="[텍스트]" custT="1"/>
      <dgm:spPr/>
      <dgm:t>
        <a:bodyPr/>
        <a:lstStyle/>
        <a:p>
          <a:pPr latinLnBrk="1"/>
          <a:r>
            <a:rPr lang="en-US" altLang="ko-KR" sz="2000" b="1" dirty="0" smtClean="0">
              <a:latin typeface="맑은 고딕"/>
              <a:ea typeface="맑은 고딕"/>
            </a:rPr>
            <a:t>1. </a:t>
          </a:r>
          <a:r>
            <a:rPr lang="ko-KR" altLang="en-US" sz="2000" b="1" dirty="0" smtClean="0">
              <a:latin typeface="맑은 고딕"/>
              <a:ea typeface="맑은 고딕"/>
            </a:rPr>
            <a:t>수입허용 요구 및 절차 질의</a:t>
          </a:r>
          <a:endParaRPr lang="ko-KR" altLang="en-US" sz="2000" b="1" dirty="0"/>
        </a:p>
      </dgm:t>
    </dgm:pt>
    <dgm:pt modelId="{316FE3A9-7CCA-473A-BCAA-4603AE299F5C}" type="parTrans" cxnId="{5B0CEBDA-A9FE-42B4-9AE9-1AA8A36377AA}">
      <dgm:prSet/>
      <dgm:spPr/>
      <dgm:t>
        <a:bodyPr/>
        <a:lstStyle/>
        <a:p>
          <a:pPr latinLnBrk="1"/>
          <a:endParaRPr lang="ko-KR" altLang="en-US" sz="1600" b="1">
            <a:solidFill>
              <a:schemeClr val="tx1"/>
            </a:solidFill>
          </a:endParaRPr>
        </a:p>
      </dgm:t>
    </dgm:pt>
    <dgm:pt modelId="{10C019A8-A209-4312-8E3A-A5961C13AF8B}" type="sibTrans" cxnId="{5B0CEBDA-A9FE-42B4-9AE9-1AA8A36377AA}">
      <dgm:prSet/>
      <dgm:spPr/>
      <dgm:t>
        <a:bodyPr/>
        <a:lstStyle/>
        <a:p>
          <a:pPr latinLnBrk="1"/>
          <a:endParaRPr lang="ko-KR" altLang="en-US" sz="1600" b="1">
            <a:solidFill>
              <a:schemeClr val="tx1"/>
            </a:solidFill>
          </a:endParaRPr>
        </a:p>
      </dgm:t>
    </dgm:pt>
    <dgm:pt modelId="{326A2305-5923-471D-8BC3-77CA9329B7F4}">
      <dgm:prSet phldrT="[텍스트]" custT="1"/>
      <dgm:spPr/>
      <dgm:t>
        <a:bodyPr/>
        <a:lstStyle/>
        <a:p>
          <a:pPr latinLnBrk="1"/>
          <a:r>
            <a:rPr lang="en-US" altLang="ko-KR" sz="2000" b="1" dirty="0" smtClean="0"/>
            <a:t>4. </a:t>
          </a:r>
          <a:r>
            <a:rPr lang="ko-KR" altLang="en-US" sz="2000" b="1" dirty="0" smtClean="0"/>
            <a:t>상대국</a:t>
          </a:r>
          <a:r>
            <a:rPr lang="en-US" altLang="ko-KR" sz="2000" b="1" dirty="0" smtClean="0"/>
            <a:t>, </a:t>
          </a:r>
          <a:r>
            <a:rPr lang="ko-KR" altLang="en-US" sz="2000" b="1" dirty="0" smtClean="0"/>
            <a:t>수출작업장 지정</a:t>
          </a:r>
          <a:r>
            <a:rPr lang="en-US" altLang="ko-KR" sz="1600" b="1" dirty="0" smtClean="0"/>
            <a:t>(</a:t>
          </a:r>
          <a:r>
            <a:rPr lang="ko-KR" altLang="en-US" sz="1600" b="1" dirty="0" err="1" smtClean="0"/>
            <a:t>필요시</a:t>
          </a:r>
          <a:r>
            <a:rPr lang="ko-KR" altLang="en-US" sz="1600" b="1" dirty="0" smtClean="0"/>
            <a:t> 현지조사 실시</a:t>
          </a:r>
          <a:r>
            <a:rPr lang="en-US" altLang="ko-KR" sz="1600" b="1" dirty="0" smtClean="0"/>
            <a:t>)</a:t>
          </a:r>
          <a:endParaRPr lang="ko-KR" altLang="en-US" sz="1600" b="1" dirty="0"/>
        </a:p>
      </dgm:t>
    </dgm:pt>
    <dgm:pt modelId="{A8391591-4805-4F25-8FB9-992F4E15F773}" type="parTrans" cxnId="{CD282BA4-AE05-457A-92E9-EB59166D2737}">
      <dgm:prSet/>
      <dgm:spPr/>
      <dgm:t>
        <a:bodyPr/>
        <a:lstStyle/>
        <a:p>
          <a:pPr latinLnBrk="1"/>
          <a:endParaRPr lang="ko-KR" altLang="en-US"/>
        </a:p>
      </dgm:t>
    </dgm:pt>
    <dgm:pt modelId="{B9EDA5AC-DDB0-4B15-B84C-F90E0A5CDFC1}" type="sibTrans" cxnId="{CD282BA4-AE05-457A-92E9-EB59166D2737}">
      <dgm:prSet/>
      <dgm:spPr/>
      <dgm:t>
        <a:bodyPr/>
        <a:lstStyle/>
        <a:p>
          <a:pPr latinLnBrk="1"/>
          <a:endParaRPr lang="ko-KR" altLang="en-US"/>
        </a:p>
      </dgm:t>
    </dgm:pt>
    <dgm:pt modelId="{5E271055-B8F2-4ACA-AFBF-A56CCB258AC4}">
      <dgm:prSet phldrT="[텍스트]" custT="1"/>
      <dgm:spPr/>
      <dgm:t>
        <a:bodyPr/>
        <a:lstStyle/>
        <a:p>
          <a:pPr latinLnBrk="1"/>
          <a:r>
            <a:rPr lang="en-US" altLang="ko-KR" sz="2000" b="1" dirty="0" smtClean="0"/>
            <a:t>5. </a:t>
          </a:r>
          <a:r>
            <a:rPr lang="ko-KR" altLang="en-US" sz="2000" b="1" dirty="0" smtClean="0"/>
            <a:t>검역증명서 서식 협의</a:t>
          </a:r>
          <a:endParaRPr lang="ko-KR" altLang="en-US" sz="2000" b="1" dirty="0"/>
        </a:p>
      </dgm:t>
    </dgm:pt>
    <dgm:pt modelId="{37A6F05F-3DB3-43B9-9DBF-3D247FAB315B}" type="parTrans" cxnId="{E076301E-54DD-400E-8F6D-B5460B348CF4}">
      <dgm:prSet/>
      <dgm:spPr/>
      <dgm:t>
        <a:bodyPr/>
        <a:lstStyle/>
        <a:p>
          <a:pPr latinLnBrk="1"/>
          <a:endParaRPr lang="ko-KR" altLang="en-US"/>
        </a:p>
      </dgm:t>
    </dgm:pt>
    <dgm:pt modelId="{1B150A98-87F1-49F6-A510-8FCA89D0685B}" type="sibTrans" cxnId="{E076301E-54DD-400E-8F6D-B5460B348CF4}">
      <dgm:prSet/>
      <dgm:spPr/>
      <dgm:t>
        <a:bodyPr/>
        <a:lstStyle/>
        <a:p>
          <a:pPr latinLnBrk="1"/>
          <a:endParaRPr lang="ko-KR" altLang="en-US"/>
        </a:p>
      </dgm:t>
    </dgm:pt>
    <dgm:pt modelId="{28A78625-4AB3-435A-8832-6E4838A7A0D4}">
      <dgm:prSet phldrT="[텍스트]" custT="1"/>
      <dgm:spPr/>
      <dgm:t>
        <a:bodyPr/>
        <a:lstStyle/>
        <a:p>
          <a:pPr latinLnBrk="1"/>
          <a:r>
            <a:rPr lang="en-US" altLang="ko-KR" sz="2000" b="1" dirty="0" smtClean="0"/>
            <a:t>6. </a:t>
          </a:r>
          <a:r>
            <a:rPr lang="ko-KR" altLang="en-US" sz="2000" b="1" dirty="0" smtClean="0"/>
            <a:t>수출 개시 </a:t>
          </a:r>
          <a:r>
            <a:rPr lang="en-US" altLang="ko-KR" sz="1600" b="1" dirty="0" smtClean="0"/>
            <a:t>(</a:t>
          </a:r>
          <a:r>
            <a:rPr lang="ko-KR" altLang="en-US" sz="1600" b="1" dirty="0" smtClean="0"/>
            <a:t>검역 협의 완료</a:t>
          </a:r>
          <a:r>
            <a:rPr lang="en-US" altLang="ko-KR" sz="1600" b="1" dirty="0" smtClean="0"/>
            <a:t>)</a:t>
          </a:r>
          <a:endParaRPr lang="ko-KR" altLang="en-US" sz="1600" b="1" dirty="0"/>
        </a:p>
      </dgm:t>
    </dgm:pt>
    <dgm:pt modelId="{E3A66D0C-71EF-422A-A38A-3D36BD7A04BE}" type="parTrans" cxnId="{3B2977CE-5BA8-4FEA-9415-E226B31AACEB}">
      <dgm:prSet/>
      <dgm:spPr/>
      <dgm:t>
        <a:bodyPr/>
        <a:lstStyle/>
        <a:p>
          <a:pPr latinLnBrk="1"/>
          <a:endParaRPr lang="ko-KR" altLang="en-US"/>
        </a:p>
      </dgm:t>
    </dgm:pt>
    <dgm:pt modelId="{0200BDE0-B74F-4844-BCA6-51EB0D65A976}" type="sibTrans" cxnId="{3B2977CE-5BA8-4FEA-9415-E226B31AACEB}">
      <dgm:prSet/>
      <dgm:spPr/>
      <dgm:t>
        <a:bodyPr/>
        <a:lstStyle/>
        <a:p>
          <a:pPr latinLnBrk="1"/>
          <a:endParaRPr lang="ko-KR" altLang="en-US"/>
        </a:p>
      </dgm:t>
    </dgm:pt>
    <dgm:pt modelId="{5922F699-E59B-4FB0-9901-A29CEA16D14E}">
      <dgm:prSet phldrT="[텍스트]" custT="1"/>
      <dgm:spPr/>
      <dgm:t>
        <a:bodyPr/>
        <a:lstStyle/>
        <a:p>
          <a:pPr latinLnBrk="1"/>
          <a:r>
            <a:rPr lang="en-US" altLang="ko-KR" sz="2000" b="1" dirty="0" smtClean="0">
              <a:latin typeface="맑은 고딕"/>
              <a:ea typeface="맑은 고딕"/>
            </a:rPr>
            <a:t>2. </a:t>
          </a:r>
          <a:r>
            <a:rPr lang="ko-KR" altLang="en-US" sz="2000" b="1" dirty="0" smtClean="0">
              <a:latin typeface="맑은 고딕"/>
              <a:ea typeface="맑은 고딕"/>
            </a:rPr>
            <a:t>상대국</a:t>
          </a:r>
          <a:r>
            <a:rPr lang="en-US" altLang="ko-KR" sz="2000" b="1" dirty="0" smtClean="0">
              <a:latin typeface="맑은 고딕"/>
              <a:ea typeface="맑은 고딕"/>
            </a:rPr>
            <a:t>, </a:t>
          </a:r>
          <a:r>
            <a:rPr lang="ko-KR" altLang="en-US" sz="2000" b="1" dirty="0" smtClean="0">
              <a:latin typeface="맑은 고딕"/>
              <a:ea typeface="맑은 고딕"/>
            </a:rPr>
            <a:t>수입위험평가 실시</a:t>
          </a:r>
          <a:r>
            <a:rPr lang="en-US" altLang="ko-KR" sz="1600" b="1" dirty="0" smtClean="0">
              <a:latin typeface="맑은 고딕"/>
              <a:ea typeface="맑은 고딕"/>
            </a:rPr>
            <a:t>(</a:t>
          </a:r>
          <a:r>
            <a:rPr lang="ko-KR" altLang="en-US" sz="1600" b="1" dirty="0" smtClean="0">
              <a:latin typeface="맑은 고딕"/>
              <a:ea typeface="맑은 고딕"/>
            </a:rPr>
            <a:t>설문서</a:t>
          </a:r>
          <a:r>
            <a:rPr lang="en-US" altLang="ko-KR" sz="1600" b="1" dirty="0" smtClean="0">
              <a:latin typeface="맑은 고딕"/>
              <a:ea typeface="맑은 고딕"/>
            </a:rPr>
            <a:t>, </a:t>
          </a:r>
          <a:r>
            <a:rPr lang="ko-KR" altLang="en-US" sz="1600" b="1" dirty="0" smtClean="0">
              <a:latin typeface="맑은 고딕"/>
              <a:ea typeface="맑은 고딕"/>
            </a:rPr>
            <a:t>현지조사 등</a:t>
          </a:r>
          <a:r>
            <a:rPr lang="en-US" altLang="ko-KR" sz="1600" b="1" dirty="0" smtClean="0">
              <a:latin typeface="맑은 고딕"/>
              <a:ea typeface="맑은 고딕"/>
            </a:rPr>
            <a:t>)</a:t>
          </a:r>
          <a:endParaRPr lang="ko-KR" altLang="en-US" sz="1600" b="1" dirty="0"/>
        </a:p>
      </dgm:t>
    </dgm:pt>
    <dgm:pt modelId="{7DB93828-7340-4366-968A-BC24AF0DFCF4}" type="parTrans" cxnId="{A692B834-BCB7-4CBE-9965-EDEF0C569C1B}">
      <dgm:prSet/>
      <dgm:spPr/>
      <dgm:t>
        <a:bodyPr/>
        <a:lstStyle/>
        <a:p>
          <a:pPr latinLnBrk="1"/>
          <a:endParaRPr lang="ko-KR" altLang="en-US"/>
        </a:p>
      </dgm:t>
    </dgm:pt>
    <dgm:pt modelId="{0B35269A-EAEC-4C35-B705-EBA1E62ABBA2}" type="sibTrans" cxnId="{A692B834-BCB7-4CBE-9965-EDEF0C569C1B}">
      <dgm:prSet/>
      <dgm:spPr/>
      <dgm:t>
        <a:bodyPr/>
        <a:lstStyle/>
        <a:p>
          <a:pPr latinLnBrk="1"/>
          <a:endParaRPr lang="ko-KR" altLang="en-US"/>
        </a:p>
      </dgm:t>
    </dgm:pt>
    <dgm:pt modelId="{02CC122F-73B2-4134-8F5F-9FC29357606B}">
      <dgm:prSet phldrT="[텍스트]" custT="1"/>
      <dgm:spPr/>
      <dgm:t>
        <a:bodyPr/>
        <a:lstStyle/>
        <a:p>
          <a:pPr latinLnBrk="1"/>
          <a:r>
            <a:rPr lang="en-US" altLang="ko-KR" sz="2000" b="1" dirty="0" smtClean="0"/>
            <a:t>3. </a:t>
          </a:r>
          <a:r>
            <a:rPr lang="ko-KR" altLang="en-US" sz="2000" b="1" dirty="0" smtClean="0"/>
            <a:t>수출위생조건 협의 </a:t>
          </a:r>
          <a:r>
            <a:rPr lang="en-US" altLang="ko-KR" sz="1600" b="1" dirty="0" smtClean="0"/>
            <a:t>(</a:t>
          </a:r>
          <a:r>
            <a:rPr lang="ko-KR" altLang="en-US" sz="1600" b="1" dirty="0" err="1" smtClean="0"/>
            <a:t>필요시</a:t>
          </a:r>
          <a:r>
            <a:rPr lang="en-US" altLang="ko-KR" sz="1600" b="1" dirty="0" smtClean="0"/>
            <a:t>)</a:t>
          </a:r>
          <a:endParaRPr lang="ko-KR" altLang="en-US" sz="1600" b="1" dirty="0"/>
        </a:p>
      </dgm:t>
    </dgm:pt>
    <dgm:pt modelId="{1811CC4C-96E1-4516-99CF-C14A8DEB7B15}" type="parTrans" cxnId="{63548A66-FDCC-46B7-AA85-791CB2E43A00}">
      <dgm:prSet/>
      <dgm:spPr/>
      <dgm:t>
        <a:bodyPr/>
        <a:lstStyle/>
        <a:p>
          <a:pPr latinLnBrk="1"/>
          <a:endParaRPr lang="ko-KR" altLang="en-US"/>
        </a:p>
      </dgm:t>
    </dgm:pt>
    <dgm:pt modelId="{D89DCFAC-D3F6-40B2-BB0F-A267CDCC7FB0}" type="sibTrans" cxnId="{63548A66-FDCC-46B7-AA85-791CB2E43A00}">
      <dgm:prSet/>
      <dgm:spPr/>
      <dgm:t>
        <a:bodyPr/>
        <a:lstStyle/>
        <a:p>
          <a:pPr latinLnBrk="1"/>
          <a:endParaRPr lang="ko-KR" altLang="en-US"/>
        </a:p>
      </dgm:t>
    </dgm:pt>
    <dgm:pt modelId="{27243617-D704-4D7E-801C-13174DD83091}" type="pres">
      <dgm:prSet presAssocID="{AD5E7716-DE20-4D7D-B49C-E0E0578E645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4C03826-286E-4B97-92DB-4B1F6CBF1DE6}" type="pres">
      <dgm:prSet presAssocID="{E0953D4C-4362-4171-B4DE-86DA3CA6DAE2}" presName="parentText" presStyleLbl="node1" presStyleIdx="0" presStyleCnt="6" custLinFactY="-1090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941B8DB-798A-4384-8DEA-C1AF662A74B2}" type="pres">
      <dgm:prSet presAssocID="{10C019A8-A209-4312-8E3A-A5961C13AF8B}" presName="spacer" presStyleCnt="0"/>
      <dgm:spPr/>
    </dgm:pt>
    <dgm:pt modelId="{55B66A42-1420-4DF0-B2AE-EAD82322DAE1}" type="pres">
      <dgm:prSet presAssocID="{5922F699-E59B-4FB0-9901-A29CEA16D14E}" presName="parentText" presStyleLbl="node1" presStyleIdx="1" presStyleCnt="6" custLinFactY="-120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D204ACD-3F02-4CF6-ADA4-4C154A12466B}" type="pres">
      <dgm:prSet presAssocID="{0B35269A-EAEC-4C35-B705-EBA1E62ABBA2}" presName="spacer" presStyleCnt="0"/>
      <dgm:spPr/>
    </dgm:pt>
    <dgm:pt modelId="{D4D37C6A-3E43-4A2D-BF53-74F2AD266376}" type="pres">
      <dgm:prSet presAssocID="{02CC122F-73B2-4134-8F5F-9FC29357606B}" presName="parentText" presStyleLbl="node1" presStyleIdx="2" presStyleCnt="6" custLinFactY="-1557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D738B3C-AA74-4E6D-8C5D-D0E01B381366}" type="pres">
      <dgm:prSet presAssocID="{D89DCFAC-D3F6-40B2-BB0F-A267CDCC7FB0}" presName="spacer" presStyleCnt="0"/>
      <dgm:spPr/>
    </dgm:pt>
    <dgm:pt modelId="{4E3E9BA6-5843-4D26-AFAA-EF643160BD37}" type="pres">
      <dgm:prSet presAssocID="{326A2305-5923-471D-8BC3-77CA9329B7F4}" presName="parentText" presStyleLbl="node1" presStyleIdx="3" presStyleCnt="6" custLinFactY="-2994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5282FE7-B253-4D25-943A-B1CA26B48B9C}" type="pres">
      <dgm:prSet presAssocID="{B9EDA5AC-DDB0-4B15-B84C-F90E0A5CDFC1}" presName="spacer" presStyleCnt="0"/>
      <dgm:spPr/>
    </dgm:pt>
    <dgm:pt modelId="{F8A5D69E-62C4-4ACA-A357-9000E30341EF}" type="pres">
      <dgm:prSet presAssocID="{5E271055-B8F2-4ACA-AFBF-A56CCB258AC4}" presName="parentText" presStyleLbl="node1" presStyleIdx="4" presStyleCnt="6" custLinFactY="-4431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F3E3C4F-5356-4EF6-90EC-231346D1FE03}" type="pres">
      <dgm:prSet presAssocID="{1B150A98-87F1-49F6-A510-8FCA89D0685B}" presName="spacer" presStyleCnt="0"/>
      <dgm:spPr/>
    </dgm:pt>
    <dgm:pt modelId="{E254B2D9-5F7C-444D-8762-F63CA87FB385}" type="pres">
      <dgm:prSet presAssocID="{28A78625-4AB3-435A-8832-6E4838A7A0D4}" presName="parentText" presStyleLbl="node1" presStyleIdx="5" presStyleCnt="6" custLinFactY="-5868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D282BA4-AE05-457A-92E9-EB59166D2737}" srcId="{AD5E7716-DE20-4D7D-B49C-E0E0578E6453}" destId="{326A2305-5923-471D-8BC3-77CA9329B7F4}" srcOrd="3" destOrd="0" parTransId="{A8391591-4805-4F25-8FB9-992F4E15F773}" sibTransId="{B9EDA5AC-DDB0-4B15-B84C-F90E0A5CDFC1}"/>
    <dgm:cxn modelId="{F797D51D-1B47-47AD-9EFF-16E0434ACEE9}" type="presOf" srcId="{02CC122F-73B2-4134-8F5F-9FC29357606B}" destId="{D4D37C6A-3E43-4A2D-BF53-74F2AD266376}" srcOrd="0" destOrd="0" presId="urn:microsoft.com/office/officeart/2005/8/layout/vList2"/>
    <dgm:cxn modelId="{A692B834-BCB7-4CBE-9965-EDEF0C569C1B}" srcId="{AD5E7716-DE20-4D7D-B49C-E0E0578E6453}" destId="{5922F699-E59B-4FB0-9901-A29CEA16D14E}" srcOrd="1" destOrd="0" parTransId="{7DB93828-7340-4366-968A-BC24AF0DFCF4}" sibTransId="{0B35269A-EAEC-4C35-B705-EBA1E62ABBA2}"/>
    <dgm:cxn modelId="{DDFD66DB-BA65-471A-9D08-F587FCAF5F14}" type="presOf" srcId="{5922F699-E59B-4FB0-9901-A29CEA16D14E}" destId="{55B66A42-1420-4DF0-B2AE-EAD82322DAE1}" srcOrd="0" destOrd="0" presId="urn:microsoft.com/office/officeart/2005/8/layout/vList2"/>
    <dgm:cxn modelId="{AEA0AB4A-EE44-4F3C-95BB-EB32B4FF7BDC}" type="presOf" srcId="{326A2305-5923-471D-8BC3-77CA9329B7F4}" destId="{4E3E9BA6-5843-4D26-AFAA-EF643160BD37}" srcOrd="0" destOrd="0" presId="urn:microsoft.com/office/officeart/2005/8/layout/vList2"/>
    <dgm:cxn modelId="{6BAB777E-9026-4069-9E02-5FA031330F74}" type="presOf" srcId="{E0953D4C-4362-4171-B4DE-86DA3CA6DAE2}" destId="{44C03826-286E-4B97-92DB-4B1F6CBF1DE6}" srcOrd="0" destOrd="0" presId="urn:microsoft.com/office/officeart/2005/8/layout/vList2"/>
    <dgm:cxn modelId="{63548A66-FDCC-46B7-AA85-791CB2E43A00}" srcId="{AD5E7716-DE20-4D7D-B49C-E0E0578E6453}" destId="{02CC122F-73B2-4134-8F5F-9FC29357606B}" srcOrd="2" destOrd="0" parTransId="{1811CC4C-96E1-4516-99CF-C14A8DEB7B15}" sibTransId="{D89DCFAC-D3F6-40B2-BB0F-A267CDCC7FB0}"/>
    <dgm:cxn modelId="{92C045E7-1388-4FA3-A307-AC7FF045DC16}" type="presOf" srcId="{28A78625-4AB3-435A-8832-6E4838A7A0D4}" destId="{E254B2D9-5F7C-444D-8762-F63CA87FB385}" srcOrd="0" destOrd="0" presId="urn:microsoft.com/office/officeart/2005/8/layout/vList2"/>
    <dgm:cxn modelId="{5B0CEBDA-A9FE-42B4-9AE9-1AA8A36377AA}" srcId="{AD5E7716-DE20-4D7D-B49C-E0E0578E6453}" destId="{E0953D4C-4362-4171-B4DE-86DA3CA6DAE2}" srcOrd="0" destOrd="0" parTransId="{316FE3A9-7CCA-473A-BCAA-4603AE299F5C}" sibTransId="{10C019A8-A209-4312-8E3A-A5961C13AF8B}"/>
    <dgm:cxn modelId="{E076301E-54DD-400E-8F6D-B5460B348CF4}" srcId="{AD5E7716-DE20-4D7D-B49C-E0E0578E6453}" destId="{5E271055-B8F2-4ACA-AFBF-A56CCB258AC4}" srcOrd="4" destOrd="0" parTransId="{37A6F05F-3DB3-43B9-9DBF-3D247FAB315B}" sibTransId="{1B150A98-87F1-49F6-A510-8FCA89D0685B}"/>
    <dgm:cxn modelId="{4B802E25-8EEF-403B-8B9A-1B6AC6631BB0}" type="presOf" srcId="{AD5E7716-DE20-4D7D-B49C-E0E0578E6453}" destId="{27243617-D704-4D7E-801C-13174DD83091}" srcOrd="0" destOrd="0" presId="urn:microsoft.com/office/officeart/2005/8/layout/vList2"/>
    <dgm:cxn modelId="{3B2977CE-5BA8-4FEA-9415-E226B31AACEB}" srcId="{AD5E7716-DE20-4D7D-B49C-E0E0578E6453}" destId="{28A78625-4AB3-435A-8832-6E4838A7A0D4}" srcOrd="5" destOrd="0" parTransId="{E3A66D0C-71EF-422A-A38A-3D36BD7A04BE}" sibTransId="{0200BDE0-B74F-4844-BCA6-51EB0D65A976}"/>
    <dgm:cxn modelId="{44DE8050-7932-4D7D-8977-F8034060C669}" type="presOf" srcId="{5E271055-B8F2-4ACA-AFBF-A56CCB258AC4}" destId="{F8A5D69E-62C4-4ACA-A357-9000E30341EF}" srcOrd="0" destOrd="0" presId="urn:microsoft.com/office/officeart/2005/8/layout/vList2"/>
    <dgm:cxn modelId="{C362725D-68B8-4492-922C-17B17D3C07FC}" type="presParOf" srcId="{27243617-D704-4D7E-801C-13174DD83091}" destId="{44C03826-286E-4B97-92DB-4B1F6CBF1DE6}" srcOrd="0" destOrd="0" presId="urn:microsoft.com/office/officeart/2005/8/layout/vList2"/>
    <dgm:cxn modelId="{CA1AFE32-F45A-41D5-8872-9D24E3BBD0AF}" type="presParOf" srcId="{27243617-D704-4D7E-801C-13174DD83091}" destId="{C941B8DB-798A-4384-8DEA-C1AF662A74B2}" srcOrd="1" destOrd="0" presId="urn:microsoft.com/office/officeart/2005/8/layout/vList2"/>
    <dgm:cxn modelId="{C0CA7BE4-EFC5-4A1E-99A4-C3D7DBE5B2D1}" type="presParOf" srcId="{27243617-D704-4D7E-801C-13174DD83091}" destId="{55B66A42-1420-4DF0-B2AE-EAD82322DAE1}" srcOrd="2" destOrd="0" presId="urn:microsoft.com/office/officeart/2005/8/layout/vList2"/>
    <dgm:cxn modelId="{829B9127-821D-4456-B49D-D041CFA0796E}" type="presParOf" srcId="{27243617-D704-4D7E-801C-13174DD83091}" destId="{9D204ACD-3F02-4CF6-ADA4-4C154A12466B}" srcOrd="3" destOrd="0" presId="urn:microsoft.com/office/officeart/2005/8/layout/vList2"/>
    <dgm:cxn modelId="{D005D46E-612A-4C6E-BD03-59FE3098819E}" type="presParOf" srcId="{27243617-D704-4D7E-801C-13174DD83091}" destId="{D4D37C6A-3E43-4A2D-BF53-74F2AD266376}" srcOrd="4" destOrd="0" presId="urn:microsoft.com/office/officeart/2005/8/layout/vList2"/>
    <dgm:cxn modelId="{E6EDB48E-C6C9-4D45-B075-A01D13D630E5}" type="presParOf" srcId="{27243617-D704-4D7E-801C-13174DD83091}" destId="{BD738B3C-AA74-4E6D-8C5D-D0E01B381366}" srcOrd="5" destOrd="0" presId="urn:microsoft.com/office/officeart/2005/8/layout/vList2"/>
    <dgm:cxn modelId="{F5F3B5C9-E858-4ADE-9564-A2997C90463D}" type="presParOf" srcId="{27243617-D704-4D7E-801C-13174DD83091}" destId="{4E3E9BA6-5843-4D26-AFAA-EF643160BD37}" srcOrd="6" destOrd="0" presId="urn:microsoft.com/office/officeart/2005/8/layout/vList2"/>
    <dgm:cxn modelId="{11C3B671-9200-4614-A843-A1A7315EF49B}" type="presParOf" srcId="{27243617-D704-4D7E-801C-13174DD83091}" destId="{45282FE7-B253-4D25-943A-B1CA26B48B9C}" srcOrd="7" destOrd="0" presId="urn:microsoft.com/office/officeart/2005/8/layout/vList2"/>
    <dgm:cxn modelId="{434887A7-28AD-42C3-B194-0007A586A98E}" type="presParOf" srcId="{27243617-D704-4D7E-801C-13174DD83091}" destId="{F8A5D69E-62C4-4ACA-A357-9000E30341EF}" srcOrd="8" destOrd="0" presId="urn:microsoft.com/office/officeart/2005/8/layout/vList2"/>
    <dgm:cxn modelId="{38F40798-2CD2-4B38-9B1D-531D45E73503}" type="presParOf" srcId="{27243617-D704-4D7E-801C-13174DD83091}" destId="{9F3E3C4F-5356-4EF6-90EC-231346D1FE03}" srcOrd="9" destOrd="0" presId="urn:microsoft.com/office/officeart/2005/8/layout/vList2"/>
    <dgm:cxn modelId="{277F015F-F516-41C6-9248-8A41A9C8A2D7}" type="presParOf" srcId="{27243617-D704-4D7E-801C-13174DD83091}" destId="{E254B2D9-5F7C-444D-8762-F63CA87FB385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C03826-286E-4B97-92DB-4B1F6CBF1DE6}">
      <dsp:nvSpPr>
        <dsp:cNvPr id="0" name=""/>
        <dsp:cNvSpPr/>
      </dsp:nvSpPr>
      <dsp:spPr>
        <a:xfrm>
          <a:off x="0" y="0"/>
          <a:ext cx="5643602" cy="63647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b="1" kern="1200" dirty="0" smtClean="0">
              <a:latin typeface="맑은 고딕"/>
              <a:ea typeface="맑은 고딕"/>
            </a:rPr>
            <a:t>1. </a:t>
          </a:r>
          <a:r>
            <a:rPr lang="ko-KR" altLang="en-US" sz="2000" b="1" kern="1200" dirty="0" smtClean="0">
              <a:latin typeface="맑은 고딕"/>
              <a:ea typeface="맑은 고딕"/>
            </a:rPr>
            <a:t>수입허용 요구 및 절차 질의</a:t>
          </a:r>
          <a:endParaRPr lang="ko-KR" altLang="en-US" sz="2000" b="1" kern="1200" dirty="0"/>
        </a:p>
      </dsp:txBody>
      <dsp:txXfrm>
        <a:off x="0" y="0"/>
        <a:ext cx="5643602" cy="636479"/>
      </dsp:txXfrm>
    </dsp:sp>
    <dsp:sp modelId="{55B66A42-1420-4DF0-B2AE-EAD82322DAE1}">
      <dsp:nvSpPr>
        <dsp:cNvPr id="0" name=""/>
        <dsp:cNvSpPr/>
      </dsp:nvSpPr>
      <dsp:spPr>
        <a:xfrm>
          <a:off x="0" y="656622"/>
          <a:ext cx="5643602" cy="636479"/>
        </a:xfrm>
        <a:prstGeom prst="roundRect">
          <a:avLst/>
        </a:prstGeom>
        <a:gradFill rotWithShape="0">
          <a:gsLst>
            <a:gs pos="0">
              <a:schemeClr val="accent3">
                <a:hueOff val="2250053"/>
                <a:satOff val="-3376"/>
                <a:lumOff val="-549"/>
                <a:alphaOff val="0"/>
                <a:tint val="50000"/>
                <a:satMod val="300000"/>
              </a:schemeClr>
            </a:gs>
            <a:gs pos="35000">
              <a:schemeClr val="accent3">
                <a:hueOff val="2250053"/>
                <a:satOff val="-3376"/>
                <a:lumOff val="-549"/>
                <a:alphaOff val="0"/>
                <a:tint val="37000"/>
                <a:satMod val="300000"/>
              </a:schemeClr>
            </a:gs>
            <a:gs pos="100000">
              <a:schemeClr val="accent3">
                <a:hueOff val="2250053"/>
                <a:satOff val="-3376"/>
                <a:lumOff val="-54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b="1" kern="1200" dirty="0" smtClean="0">
              <a:latin typeface="맑은 고딕"/>
              <a:ea typeface="맑은 고딕"/>
            </a:rPr>
            <a:t>2. </a:t>
          </a:r>
          <a:r>
            <a:rPr lang="ko-KR" altLang="en-US" sz="2000" b="1" kern="1200" dirty="0" smtClean="0">
              <a:latin typeface="맑은 고딕"/>
              <a:ea typeface="맑은 고딕"/>
            </a:rPr>
            <a:t>상대국</a:t>
          </a:r>
          <a:r>
            <a:rPr lang="en-US" altLang="ko-KR" sz="2000" b="1" kern="1200" dirty="0" smtClean="0">
              <a:latin typeface="맑은 고딕"/>
              <a:ea typeface="맑은 고딕"/>
            </a:rPr>
            <a:t>, </a:t>
          </a:r>
          <a:r>
            <a:rPr lang="ko-KR" altLang="en-US" sz="2000" b="1" kern="1200" dirty="0" smtClean="0">
              <a:latin typeface="맑은 고딕"/>
              <a:ea typeface="맑은 고딕"/>
            </a:rPr>
            <a:t>수입위험평가 실시</a:t>
          </a:r>
          <a:r>
            <a:rPr lang="en-US" altLang="ko-KR" sz="1600" b="1" kern="1200" dirty="0" smtClean="0">
              <a:latin typeface="맑은 고딕"/>
              <a:ea typeface="맑은 고딕"/>
            </a:rPr>
            <a:t>(</a:t>
          </a:r>
          <a:r>
            <a:rPr lang="ko-KR" altLang="en-US" sz="1600" b="1" kern="1200" dirty="0" smtClean="0">
              <a:latin typeface="맑은 고딕"/>
              <a:ea typeface="맑은 고딕"/>
            </a:rPr>
            <a:t>설문서</a:t>
          </a:r>
          <a:r>
            <a:rPr lang="en-US" altLang="ko-KR" sz="1600" b="1" kern="1200" dirty="0" smtClean="0">
              <a:latin typeface="맑은 고딕"/>
              <a:ea typeface="맑은 고딕"/>
            </a:rPr>
            <a:t>, </a:t>
          </a:r>
          <a:r>
            <a:rPr lang="ko-KR" altLang="en-US" sz="1600" b="1" kern="1200" dirty="0" smtClean="0">
              <a:latin typeface="맑은 고딕"/>
              <a:ea typeface="맑은 고딕"/>
            </a:rPr>
            <a:t>현지조사 등</a:t>
          </a:r>
          <a:r>
            <a:rPr lang="en-US" altLang="ko-KR" sz="1600" b="1" kern="1200" dirty="0" smtClean="0">
              <a:latin typeface="맑은 고딕"/>
              <a:ea typeface="맑은 고딕"/>
            </a:rPr>
            <a:t>)</a:t>
          </a:r>
          <a:endParaRPr lang="ko-KR" altLang="en-US" sz="1600" b="1" kern="1200" dirty="0"/>
        </a:p>
      </dsp:txBody>
      <dsp:txXfrm>
        <a:off x="0" y="656622"/>
        <a:ext cx="5643602" cy="636479"/>
      </dsp:txXfrm>
    </dsp:sp>
    <dsp:sp modelId="{D4D37C6A-3E43-4A2D-BF53-74F2AD266376}">
      <dsp:nvSpPr>
        <dsp:cNvPr id="0" name=""/>
        <dsp:cNvSpPr/>
      </dsp:nvSpPr>
      <dsp:spPr>
        <a:xfrm>
          <a:off x="0" y="1299566"/>
          <a:ext cx="5643602" cy="636479"/>
        </a:xfrm>
        <a:prstGeom prst="roundRect">
          <a:avLst/>
        </a:prstGeom>
        <a:gradFill rotWithShape="0">
          <a:gsLst>
            <a:gs pos="0">
              <a:schemeClr val="accent3">
                <a:hueOff val="4500106"/>
                <a:satOff val="-6752"/>
                <a:lumOff val="-1098"/>
                <a:alphaOff val="0"/>
                <a:tint val="50000"/>
                <a:satMod val="300000"/>
              </a:schemeClr>
            </a:gs>
            <a:gs pos="35000">
              <a:schemeClr val="accent3">
                <a:hueOff val="4500106"/>
                <a:satOff val="-6752"/>
                <a:lumOff val="-1098"/>
                <a:alphaOff val="0"/>
                <a:tint val="37000"/>
                <a:satMod val="300000"/>
              </a:schemeClr>
            </a:gs>
            <a:gs pos="100000">
              <a:schemeClr val="accent3">
                <a:hueOff val="4500106"/>
                <a:satOff val="-6752"/>
                <a:lumOff val="-109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b="1" kern="1200" dirty="0" smtClean="0"/>
            <a:t>3. </a:t>
          </a:r>
          <a:r>
            <a:rPr lang="ko-KR" altLang="en-US" sz="2000" b="1" kern="1200" dirty="0" smtClean="0"/>
            <a:t>수출위생조건 협의 </a:t>
          </a:r>
          <a:r>
            <a:rPr lang="en-US" altLang="ko-KR" sz="1600" b="1" kern="1200" dirty="0" smtClean="0"/>
            <a:t>(</a:t>
          </a:r>
          <a:r>
            <a:rPr lang="ko-KR" altLang="en-US" sz="1600" b="1" kern="1200" dirty="0" err="1" smtClean="0"/>
            <a:t>필요시</a:t>
          </a:r>
          <a:r>
            <a:rPr lang="en-US" altLang="ko-KR" sz="1600" b="1" kern="1200" dirty="0" smtClean="0"/>
            <a:t>)</a:t>
          </a:r>
          <a:endParaRPr lang="ko-KR" altLang="en-US" sz="1600" b="1" kern="1200" dirty="0"/>
        </a:p>
      </dsp:txBody>
      <dsp:txXfrm>
        <a:off x="0" y="1299566"/>
        <a:ext cx="5643602" cy="636479"/>
      </dsp:txXfrm>
    </dsp:sp>
    <dsp:sp modelId="{4E3E9BA6-5843-4D26-AFAA-EF643160BD37}">
      <dsp:nvSpPr>
        <dsp:cNvPr id="0" name=""/>
        <dsp:cNvSpPr/>
      </dsp:nvSpPr>
      <dsp:spPr>
        <a:xfrm>
          <a:off x="0" y="1942504"/>
          <a:ext cx="5643602" cy="636479"/>
        </a:xfrm>
        <a:prstGeom prst="roundRect">
          <a:avLst/>
        </a:prstGeom>
        <a:gradFill rotWithShape="0">
          <a:gsLst>
            <a:gs pos="0">
              <a:schemeClr val="accent3">
                <a:hueOff val="6750158"/>
                <a:satOff val="-10128"/>
                <a:lumOff val="-1647"/>
                <a:alphaOff val="0"/>
                <a:tint val="50000"/>
                <a:satMod val="300000"/>
              </a:schemeClr>
            </a:gs>
            <a:gs pos="35000">
              <a:schemeClr val="accent3">
                <a:hueOff val="6750158"/>
                <a:satOff val="-10128"/>
                <a:lumOff val="-1647"/>
                <a:alphaOff val="0"/>
                <a:tint val="37000"/>
                <a:satMod val="300000"/>
              </a:schemeClr>
            </a:gs>
            <a:gs pos="100000">
              <a:schemeClr val="accent3">
                <a:hueOff val="6750158"/>
                <a:satOff val="-10128"/>
                <a:lumOff val="-164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b="1" kern="1200" dirty="0" smtClean="0"/>
            <a:t>4. </a:t>
          </a:r>
          <a:r>
            <a:rPr lang="ko-KR" altLang="en-US" sz="2000" b="1" kern="1200" dirty="0" smtClean="0"/>
            <a:t>상대국</a:t>
          </a:r>
          <a:r>
            <a:rPr lang="en-US" altLang="ko-KR" sz="2000" b="1" kern="1200" dirty="0" smtClean="0"/>
            <a:t>, </a:t>
          </a:r>
          <a:r>
            <a:rPr lang="ko-KR" altLang="en-US" sz="2000" b="1" kern="1200" dirty="0" smtClean="0"/>
            <a:t>수출작업장 지정</a:t>
          </a:r>
          <a:r>
            <a:rPr lang="en-US" altLang="ko-KR" sz="1600" b="1" kern="1200" dirty="0" smtClean="0"/>
            <a:t>(</a:t>
          </a:r>
          <a:r>
            <a:rPr lang="ko-KR" altLang="en-US" sz="1600" b="1" kern="1200" dirty="0" err="1" smtClean="0"/>
            <a:t>필요시</a:t>
          </a:r>
          <a:r>
            <a:rPr lang="ko-KR" altLang="en-US" sz="1600" b="1" kern="1200" dirty="0" smtClean="0"/>
            <a:t> 현지조사 실시</a:t>
          </a:r>
          <a:r>
            <a:rPr lang="en-US" altLang="ko-KR" sz="1600" b="1" kern="1200" dirty="0" smtClean="0"/>
            <a:t>)</a:t>
          </a:r>
          <a:endParaRPr lang="ko-KR" altLang="en-US" sz="1600" b="1" kern="1200" dirty="0"/>
        </a:p>
      </dsp:txBody>
      <dsp:txXfrm>
        <a:off x="0" y="1942504"/>
        <a:ext cx="5643602" cy="636479"/>
      </dsp:txXfrm>
    </dsp:sp>
    <dsp:sp modelId="{F8A5D69E-62C4-4ACA-A357-9000E30341EF}">
      <dsp:nvSpPr>
        <dsp:cNvPr id="0" name=""/>
        <dsp:cNvSpPr/>
      </dsp:nvSpPr>
      <dsp:spPr>
        <a:xfrm>
          <a:off x="0" y="2585448"/>
          <a:ext cx="5643602" cy="636479"/>
        </a:xfrm>
        <a:prstGeom prst="roundRect">
          <a:avLst/>
        </a:prstGeom>
        <a:gradFill rotWithShape="0">
          <a:gsLst>
            <a:gs pos="0">
              <a:schemeClr val="accent3">
                <a:hueOff val="9000211"/>
                <a:satOff val="-13504"/>
                <a:lumOff val="-2196"/>
                <a:alphaOff val="0"/>
                <a:tint val="50000"/>
                <a:satMod val="300000"/>
              </a:schemeClr>
            </a:gs>
            <a:gs pos="35000">
              <a:schemeClr val="accent3">
                <a:hueOff val="9000211"/>
                <a:satOff val="-13504"/>
                <a:lumOff val="-2196"/>
                <a:alphaOff val="0"/>
                <a:tint val="37000"/>
                <a:satMod val="300000"/>
              </a:schemeClr>
            </a:gs>
            <a:gs pos="100000">
              <a:schemeClr val="accent3">
                <a:hueOff val="9000211"/>
                <a:satOff val="-13504"/>
                <a:lumOff val="-219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b="1" kern="1200" dirty="0" smtClean="0"/>
            <a:t>5. </a:t>
          </a:r>
          <a:r>
            <a:rPr lang="ko-KR" altLang="en-US" sz="2000" b="1" kern="1200" dirty="0" smtClean="0"/>
            <a:t>검역증명서 서식 협의</a:t>
          </a:r>
          <a:endParaRPr lang="ko-KR" altLang="en-US" sz="2000" b="1" kern="1200" dirty="0"/>
        </a:p>
      </dsp:txBody>
      <dsp:txXfrm>
        <a:off x="0" y="2585448"/>
        <a:ext cx="5643602" cy="636479"/>
      </dsp:txXfrm>
    </dsp:sp>
    <dsp:sp modelId="{E254B2D9-5F7C-444D-8762-F63CA87FB385}">
      <dsp:nvSpPr>
        <dsp:cNvPr id="0" name=""/>
        <dsp:cNvSpPr/>
      </dsp:nvSpPr>
      <dsp:spPr>
        <a:xfrm>
          <a:off x="0" y="3228392"/>
          <a:ext cx="5643602" cy="636479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b="1" kern="1200" dirty="0" smtClean="0"/>
            <a:t>6. </a:t>
          </a:r>
          <a:r>
            <a:rPr lang="ko-KR" altLang="en-US" sz="2000" b="1" kern="1200" dirty="0" smtClean="0"/>
            <a:t>수출 개시 </a:t>
          </a:r>
          <a:r>
            <a:rPr lang="en-US" altLang="ko-KR" sz="1600" b="1" kern="1200" dirty="0" smtClean="0"/>
            <a:t>(</a:t>
          </a:r>
          <a:r>
            <a:rPr lang="ko-KR" altLang="en-US" sz="1600" b="1" kern="1200" dirty="0" smtClean="0"/>
            <a:t>검역 협의 완료</a:t>
          </a:r>
          <a:r>
            <a:rPr lang="en-US" altLang="ko-KR" sz="1600" b="1" kern="1200" dirty="0" smtClean="0"/>
            <a:t>)</a:t>
          </a:r>
          <a:endParaRPr lang="ko-KR" altLang="en-US" sz="1600" b="1" kern="1200" dirty="0"/>
        </a:p>
      </dsp:txBody>
      <dsp:txXfrm>
        <a:off x="0" y="3228392"/>
        <a:ext cx="5643602" cy="6364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0.76415</cdr:x>
      <cdr:y>0.08</cdr:y>
    </cdr:from>
    <cdr:to>
      <cdr:x>0.8849</cdr:x>
      <cdr:y>0.336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786478" y="28575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5550D0-DD0A-4DC5-93FE-19E7077A7C8D}" type="datetimeFigureOut">
              <a:rPr lang="ko-KR" altLang="en-US" smtClean="0"/>
              <a:pPr/>
              <a:t>2013-12-20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769DE-A409-45B8-9DE1-4B1297E57CF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E21C2-0C75-42FB-B1BA-27FCCA9FD9D7}" type="datetimeFigureOut">
              <a:rPr lang="ko-KR" altLang="en-US" smtClean="0"/>
              <a:pPr/>
              <a:t>2013-12-20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8076F-B602-48F7-899A-12E2AEFED9F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95739E-3884-4B3E-988B-7B7ED9AB10E3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6" descr="main field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22800"/>
            <a:ext cx="9172575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36072-4A31-420E-9F1F-1F0709DB091F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EF119-4B54-4A65-8C04-655A974429C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40243-01E9-4DD0-BF2F-CF9623472042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31D3B-0858-4AD7-A094-EDDB5DFF2BBA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0DD21-4406-4087-A476-7CEEF6A26CB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CDF4D-216D-4DE5-A83D-33CF53B04DD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BDBF5-7E04-432C-8813-B2FC7B6150D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46607-AC23-46BA-B2A0-72C79D35FB3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F7A06-5234-4601-A284-0DAF5384594F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5AEE4-F429-4ED3-8D4B-D4975D82D89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6" descr="0003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49263"/>
            <a:ext cx="1268413" cy="1800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모서리가 둥근 직사각형 3"/>
          <p:cNvSpPr/>
          <p:nvPr userDrawn="1"/>
        </p:nvSpPr>
        <p:spPr>
          <a:xfrm>
            <a:off x="150813" y="860425"/>
            <a:ext cx="8843962" cy="5881688"/>
          </a:xfrm>
          <a:prstGeom prst="roundRect">
            <a:avLst>
              <a:gd name="adj" fmla="val 3435"/>
            </a:avLst>
          </a:prstGeom>
          <a:solidFill>
            <a:schemeClr val="bg1">
              <a:alpha val="43000"/>
            </a:schemeClr>
          </a:solidFill>
          <a:ln w="3175">
            <a:solidFill>
              <a:schemeClr val="bg1">
                <a:lumMod val="85000"/>
                <a:alpha val="5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78904" y="188640"/>
            <a:ext cx="8229600" cy="504056"/>
          </a:xfrm>
        </p:spPr>
        <p:txBody>
          <a:bodyPr>
            <a:noAutofit/>
          </a:bodyPr>
          <a:lstStyle>
            <a:lvl1pPr algn="l"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5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B7C11-5016-4D94-9CDE-DD30E2F9CD8A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EDA5F-F436-4E6D-A7C4-A2842CECE165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-6350" y="5138738"/>
            <a:ext cx="9144000" cy="171132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66000">
                <a:srgbClr val="92D050">
                  <a:alpha val="31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" name="그림 7" descr="BS06 국문조합.jpg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67513" y="188913"/>
            <a:ext cx="2376487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15" descr="100_0034 copy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 bwMode="auto">
          <a:xfrm>
            <a:off x="6019801" y="4899618"/>
            <a:ext cx="3124200" cy="325490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그림 9" descr="3.png"/>
          <p:cNvPicPr>
            <a:picLocks noChangeAspect="1"/>
          </p:cNvPicPr>
          <p:nvPr userDrawn="1"/>
        </p:nvPicPr>
        <p:blipFill>
          <a:blip r:embed="rId5" cstate="print"/>
          <a:srcRect l="43750" t="52083" b="12500"/>
          <a:stretch>
            <a:fillRect/>
          </a:stretch>
        </p:blipFill>
        <p:spPr bwMode="auto">
          <a:xfrm>
            <a:off x="5086350" y="5589588"/>
            <a:ext cx="4076700" cy="192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그림 23" descr="17.png"/>
          <p:cNvPicPr>
            <a:picLocks noChangeAspect="1"/>
          </p:cNvPicPr>
          <p:nvPr userDrawn="1"/>
        </p:nvPicPr>
        <p:blipFill>
          <a:blip r:embed="rId6" cstate="print"/>
          <a:srcRect t="23857"/>
          <a:stretch>
            <a:fillRect/>
          </a:stretch>
        </p:blipFill>
        <p:spPr bwMode="auto">
          <a:xfrm>
            <a:off x="0" y="0"/>
            <a:ext cx="9144000" cy="241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58DD0-E975-4495-871C-7F64726BDA1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82272-C31E-461C-B7DD-72495A59CAF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-6350" y="5138738"/>
            <a:ext cx="9144000" cy="171132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66000">
                <a:srgbClr val="92D050">
                  <a:alpha val="31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" name="그림 7" descr="BS06 국문조합.jpg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67513" y="6309320"/>
            <a:ext cx="2376487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그림 23" descr="17.png"/>
          <p:cNvPicPr>
            <a:picLocks noChangeAspect="1"/>
          </p:cNvPicPr>
          <p:nvPr userDrawn="1"/>
        </p:nvPicPr>
        <p:blipFill>
          <a:blip r:embed="rId4" cstate="print"/>
          <a:srcRect t="23857"/>
          <a:stretch>
            <a:fillRect/>
          </a:stretch>
        </p:blipFill>
        <p:spPr bwMode="auto">
          <a:xfrm>
            <a:off x="0" y="-603448"/>
            <a:ext cx="9144000" cy="241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58DD0-E975-4495-871C-7F64726BDA1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82272-C31E-461C-B7DD-72495A59CAF0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-6350" y="5138738"/>
            <a:ext cx="9144000" cy="171132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66000">
                <a:srgbClr val="92D050">
                  <a:alpha val="31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0DB88-9296-4911-8366-FD992EB753DB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6BCFC-DA34-4640-B3AC-B0926DFEB8C6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2FFD7-A801-41EC-8BA7-54204EC7CDD6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73FF2-E503-482B-8D58-21D97FE2B601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AEDA1-3612-4BC9-9CEB-1F0DEA9987A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42140-371A-46D2-8ABE-C17658D662A6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5B6FB-6AE0-493D-839B-77F592C55617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57440-0ED4-4145-BEC5-06E471AD7C2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A48D8-EE77-444A-947F-CD6D83F8977A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E436D-E323-4EA0-82D2-B87C0518380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589A6C2-B21B-4064-88CB-01F762DB799A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C5A01C4-8B56-4D5D-BC6E-E71E805174A4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14282" y="836712"/>
            <a:ext cx="8643998" cy="2088232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ko-KR" altLang="en-US" sz="3600" dirty="0" err="1" smtClean="0">
                <a:ln w="1905" cmpd="sng">
                  <a:solidFill>
                    <a:schemeClr val="tx2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가금육</a:t>
            </a:r>
            <a:r>
              <a:rPr lang="ko-KR" altLang="en-US" sz="3600" dirty="0" smtClean="0">
                <a:ln w="1905" cmpd="sng">
                  <a:solidFill>
                    <a:schemeClr val="tx2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수출 현황 및 주</a:t>
            </a:r>
            <a:r>
              <a:rPr lang="ko-KR" altLang="en-US" sz="3600" spc="-150" dirty="0" smtClean="0">
                <a:ln w="1905" cmpd="sng">
                  <a:solidFill>
                    <a:schemeClr val="tx2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요 국가 제도</a:t>
            </a:r>
            <a:endParaRPr lang="ko-KR" altLang="en-US" sz="3600" spc="-150" dirty="0">
              <a:ln w="1905" cmpd="sng">
                <a:solidFill>
                  <a:schemeClr val="tx2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71802" y="2928934"/>
            <a:ext cx="3168352" cy="62292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sz="2800" b="1" dirty="0" smtClean="0">
                <a:ln w="1905"/>
                <a:gradFill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78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2013. 12. 13</a:t>
            </a:r>
            <a:endParaRPr lang="ko-KR" altLang="en-US" sz="2800" b="1" dirty="0" smtClean="0">
              <a:ln w="1905"/>
              <a:gradFill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78000">
                    <a:schemeClr val="tx1">
                      <a:lumMod val="50000"/>
                      <a:lumOff val="5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3553" name="_x84608976" descr="EMB000001e001e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4714884"/>
            <a:ext cx="646111" cy="646111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3500430" y="5072074"/>
            <a:ext cx="3143272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검역정책과장</a:t>
            </a:r>
            <a:r>
              <a:rPr lang="en-US" altLang="ko-KR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오 순 민</a:t>
            </a:r>
            <a:endParaRPr lang="ko-KR" altLang="en-US" sz="20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28992" y="4714884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200" dirty="0" err="1" smtClean="0">
                <a:solidFill>
                  <a:srgbClr val="002060"/>
                </a:solidFill>
                <a:latin typeface="HY울릉도B" pitchFamily="18" charset="-127"/>
                <a:ea typeface="HY울릉도B" pitchFamily="18" charset="-127"/>
              </a:rPr>
              <a:t>농림축산식품부</a:t>
            </a:r>
            <a:endParaRPr lang="ko-KR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15"/>
          <p:cNvGrpSpPr>
            <a:grpSpLocks/>
          </p:cNvGrpSpPr>
          <p:nvPr/>
        </p:nvGrpSpPr>
        <p:grpSpPr bwMode="auto">
          <a:xfrm>
            <a:off x="827584" y="1484784"/>
            <a:ext cx="7153275" cy="1128712"/>
            <a:chOff x="1468395" y="1347759"/>
            <a:chExt cx="7153110" cy="1128058"/>
          </a:xfrm>
        </p:grpSpPr>
        <p:pic>
          <p:nvPicPr>
            <p:cNvPr id="7" name="Picture 13" descr="C:\Users\Administrator\Desktop\1221\그림58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68395" y="1347759"/>
              <a:ext cx="7153110" cy="1128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40"/>
            <p:cNvSpPr txBox="1">
              <a:spLocks noChangeArrowheads="1"/>
            </p:cNvSpPr>
            <p:nvPr/>
          </p:nvSpPr>
          <p:spPr bwMode="auto">
            <a:xfrm>
              <a:off x="1804702" y="1564920"/>
              <a:ext cx="526136" cy="64987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91423" tIns="45712" rIns="91423" bIns="45712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3600" dirty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Ⅰ</a:t>
              </a:r>
            </a:p>
          </p:txBody>
        </p:sp>
      </p:grpSp>
      <p:grpSp>
        <p:nvGrpSpPr>
          <p:cNvPr id="14" name="그룹 16"/>
          <p:cNvGrpSpPr>
            <a:grpSpLocks/>
          </p:cNvGrpSpPr>
          <p:nvPr/>
        </p:nvGrpSpPr>
        <p:grpSpPr bwMode="auto">
          <a:xfrm>
            <a:off x="857224" y="3786190"/>
            <a:ext cx="7153275" cy="1128712"/>
            <a:chOff x="1468395" y="2484561"/>
            <a:chExt cx="7153110" cy="1128058"/>
          </a:xfrm>
        </p:grpSpPr>
        <p:pic>
          <p:nvPicPr>
            <p:cNvPr id="15" name="Picture 13" descr="C:\Users\Administrator\Desktop\1221\그림58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68395" y="2484561"/>
              <a:ext cx="7153110" cy="1128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1804702" y="2698803"/>
              <a:ext cx="526136" cy="64987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91423" tIns="45712" rIns="91423" bIns="45712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3600" dirty="0" smtClean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Ⅲ</a:t>
              </a:r>
              <a:endParaRPr lang="en-US" altLang="ko-KR" sz="3600" dirty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17" name="그룹 13"/>
          <p:cNvGrpSpPr>
            <a:grpSpLocks/>
          </p:cNvGrpSpPr>
          <p:nvPr/>
        </p:nvGrpSpPr>
        <p:grpSpPr bwMode="auto">
          <a:xfrm>
            <a:off x="857224" y="2643182"/>
            <a:ext cx="7153275" cy="1128712"/>
            <a:chOff x="1468395" y="3603874"/>
            <a:chExt cx="7153110" cy="1128058"/>
          </a:xfrm>
        </p:grpSpPr>
        <p:pic>
          <p:nvPicPr>
            <p:cNvPr id="18" name="Picture 13" descr="C:\Users\Administrator\Desktop\1221\그림58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68395" y="3603874"/>
              <a:ext cx="7153110" cy="1128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803974" y="3806458"/>
              <a:ext cx="527593" cy="64594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91423" tIns="45712" rIns="91423" bIns="45712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3600" dirty="0" smtClean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Ⅱ</a:t>
              </a:r>
              <a:endParaRPr lang="en-US" altLang="ko-KR" sz="3600" dirty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20" name="제목 1"/>
          <p:cNvSpPr txBox="1">
            <a:spLocks/>
          </p:cNvSpPr>
          <p:nvPr/>
        </p:nvSpPr>
        <p:spPr bwMode="auto">
          <a:xfrm>
            <a:off x="642910" y="142852"/>
            <a:ext cx="784887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0" i="0" u="none" strike="noStrike" kern="1200" cap="none" spc="0" normalizeH="0" baseline="0" noProof="0" dirty="0" smtClean="0">
                <a:ln w="1905" cmpd="sng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목   차</a:t>
            </a:r>
            <a:endParaRPr kumimoji="0" lang="ko-KR" altLang="en-US" sz="4000" b="0" i="0" u="none" strike="noStrike" kern="1200" cap="none" spc="0" normalizeH="0" baseline="0" noProof="0" dirty="0">
              <a:ln w="1905" cmpd="sng">
                <a:solidFill>
                  <a:schemeClr val="tx2">
                    <a:lumMod val="75000"/>
                  </a:schemeClr>
                </a:solidFill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79712" y="1700808"/>
            <a:ext cx="587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수출 현황</a:t>
            </a:r>
            <a:endParaRPr lang="ko-KR" altLang="en-US" sz="3200" b="1" dirty="0"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28794" y="2928934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err="1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가금육</a:t>
            </a:r>
            <a:r>
              <a:rPr lang="ko-KR" altLang="en-US" sz="32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수출 협의 진행 상황</a:t>
            </a:r>
            <a:endParaRPr lang="ko-KR" altLang="en-US" sz="3200" b="1" dirty="0"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00232" y="4071942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주요 국가의 수입허용절차</a:t>
            </a:r>
            <a:endParaRPr lang="ko-KR" altLang="en-US" sz="3200" b="1" dirty="0"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21" name="그룹 16"/>
          <p:cNvGrpSpPr>
            <a:grpSpLocks/>
          </p:cNvGrpSpPr>
          <p:nvPr/>
        </p:nvGrpSpPr>
        <p:grpSpPr bwMode="auto">
          <a:xfrm>
            <a:off x="857224" y="4929198"/>
            <a:ext cx="7153275" cy="1128712"/>
            <a:chOff x="1468395" y="2484561"/>
            <a:chExt cx="7153110" cy="1128058"/>
          </a:xfrm>
        </p:grpSpPr>
        <p:pic>
          <p:nvPicPr>
            <p:cNvPr id="23" name="Picture 13" descr="C:\Users\Administrator\Desktop\1221\그림58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68395" y="2484561"/>
              <a:ext cx="7153110" cy="1128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Text Box 16"/>
            <p:cNvSpPr txBox="1">
              <a:spLocks noChangeArrowheads="1"/>
            </p:cNvSpPr>
            <p:nvPr/>
          </p:nvSpPr>
          <p:spPr bwMode="auto">
            <a:xfrm>
              <a:off x="1804702" y="2698803"/>
              <a:ext cx="526136" cy="64987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91423" tIns="45712" rIns="91423" bIns="45712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3600" dirty="0" smtClean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Ⅳ</a:t>
              </a:r>
              <a:endParaRPr lang="en-US" altLang="ko-KR" sz="3600" dirty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928794" y="5143512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향후 추진 방향</a:t>
            </a:r>
            <a:endParaRPr lang="ko-KR" altLang="en-US" sz="3200" b="1" dirty="0"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5"/>
          <p:cNvGrpSpPr>
            <a:grpSpLocks/>
          </p:cNvGrpSpPr>
          <p:nvPr/>
        </p:nvGrpSpPr>
        <p:grpSpPr bwMode="auto">
          <a:xfrm>
            <a:off x="288032" y="2636912"/>
            <a:ext cx="8676456" cy="1656184"/>
            <a:chOff x="1468395" y="1347759"/>
            <a:chExt cx="7153110" cy="1128058"/>
          </a:xfrm>
        </p:grpSpPr>
        <p:pic>
          <p:nvPicPr>
            <p:cNvPr id="3" name="Picture 13" descr="C:\Users\Administrator\Desktop\1221\그림58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68395" y="1347759"/>
              <a:ext cx="7153110" cy="1128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40"/>
            <p:cNvSpPr txBox="1">
              <a:spLocks noChangeArrowheads="1"/>
            </p:cNvSpPr>
            <p:nvPr/>
          </p:nvSpPr>
          <p:spPr bwMode="auto">
            <a:xfrm>
              <a:off x="1765222" y="1634688"/>
              <a:ext cx="526136" cy="51162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91423" tIns="45712" rIns="91423" bIns="45712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4000" dirty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Ⅰ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691680" y="3068960"/>
            <a:ext cx="68808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5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수 출 현 황  </a:t>
            </a:r>
            <a:endParaRPr lang="ko-KR" altLang="en-US" sz="3500" b="1" dirty="0"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49113" y="908720"/>
            <a:ext cx="8715375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423866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주요 축산물 수출현황 </a:t>
            </a:r>
            <a:r>
              <a:rPr kumimoji="0" lang="en-US" altLang="ko-KR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검역통계</a:t>
            </a:r>
            <a:r>
              <a:rPr kumimoji="0" lang="en-US" altLang="ko-KR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64"/>
          <p:cNvGrpSpPr>
            <a:grpSpLocks/>
          </p:cNvGrpSpPr>
          <p:nvPr/>
        </p:nvGrpSpPr>
        <p:grpSpPr bwMode="auto">
          <a:xfrm>
            <a:off x="285720" y="1643050"/>
            <a:ext cx="7216254" cy="369332"/>
            <a:chOff x="2636811" y="2041150"/>
            <a:chExt cx="6280236" cy="369095"/>
          </a:xfrm>
        </p:grpSpPr>
        <p:sp>
          <p:nvSpPr>
            <p:cNvPr id="9" name="TextBox 8"/>
            <p:cNvSpPr txBox="1"/>
            <p:nvPr/>
          </p:nvSpPr>
          <p:spPr>
            <a:xfrm>
              <a:off x="2892401" y="2041150"/>
              <a:ext cx="6024646" cy="3690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dirty="0" smtClean="0">
                  <a:latin typeface="휴먼둥근헤드라인" pitchFamily="18" charset="-127"/>
                  <a:ea typeface="휴먼둥근헤드라인" pitchFamily="18" charset="-127"/>
                </a:rPr>
                <a:t>72</a:t>
              </a:r>
              <a:r>
                <a:rPr lang="ko-KR" altLang="en-US" dirty="0" smtClean="0">
                  <a:latin typeface="휴먼둥근헤드라인" pitchFamily="18" charset="-127"/>
                  <a:ea typeface="휴먼둥근헤드라인" pitchFamily="18" charset="-127"/>
                </a:rPr>
                <a:t>개국 </a:t>
              </a:r>
              <a:r>
                <a:rPr lang="en-US" altLang="ko-KR" dirty="0" smtClean="0">
                  <a:latin typeface="휴먼둥근헤드라인" pitchFamily="18" charset="-127"/>
                  <a:ea typeface="휴먼둥근헤드라인" pitchFamily="18" charset="-127"/>
                </a:rPr>
                <a:t>103</a:t>
              </a:r>
              <a:r>
                <a:rPr lang="ko-KR" altLang="en-US" dirty="0" smtClean="0">
                  <a:latin typeface="휴먼둥근헤드라인" pitchFamily="18" charset="-127"/>
                  <a:ea typeface="휴먼둥근헤드라인" pitchFamily="18" charset="-127"/>
                </a:rPr>
                <a:t>품목</a:t>
              </a:r>
              <a:r>
                <a:rPr lang="en-US" altLang="ko-KR" dirty="0" smtClean="0">
                  <a:latin typeface="휴먼둥근헤드라인" pitchFamily="18" charset="-127"/>
                  <a:ea typeface="휴먼둥근헤드라인" pitchFamily="18" charset="-127"/>
                </a:rPr>
                <a:t>,</a:t>
              </a:r>
              <a:r>
                <a:rPr lang="ko-KR" altLang="en-US" dirty="0" smtClean="0">
                  <a:latin typeface="휴먼둥근헤드라인" pitchFamily="18" charset="-127"/>
                  <a:ea typeface="휴먼둥근헤드라인" pitchFamily="18" charset="-127"/>
                </a:rPr>
                <a:t> </a:t>
              </a:r>
              <a:r>
                <a:rPr lang="en-US" altLang="ko-KR" dirty="0" smtClean="0">
                  <a:latin typeface="휴먼둥근헤드라인" pitchFamily="18" charset="-127"/>
                  <a:ea typeface="휴먼둥근헤드라인" pitchFamily="18" charset="-127"/>
                </a:rPr>
                <a:t>175</a:t>
              </a:r>
              <a:r>
                <a:rPr lang="ko-KR" altLang="en-US" dirty="0" err="1" smtClean="0">
                  <a:latin typeface="휴먼둥근헤드라인" pitchFamily="18" charset="-127"/>
                  <a:ea typeface="휴먼둥근헤드라인" pitchFamily="18" charset="-127"/>
                </a:rPr>
                <a:t>천톤</a:t>
              </a:r>
              <a:r>
                <a:rPr lang="ko-KR" altLang="en-US" dirty="0" smtClean="0">
                  <a:latin typeface="휴먼둥근헤드라인" pitchFamily="18" charset="-127"/>
                  <a:ea typeface="휴먼둥근헤드라인" pitchFamily="18" charset="-127"/>
                </a:rPr>
                <a:t> </a:t>
              </a:r>
              <a:r>
                <a:rPr lang="en-US" altLang="ko-KR" dirty="0" smtClean="0">
                  <a:latin typeface="휴먼둥근헤드라인" pitchFamily="18" charset="-127"/>
                  <a:ea typeface="휴먼둥근헤드라인" pitchFamily="18" charset="-127"/>
                </a:rPr>
                <a:t>601</a:t>
              </a:r>
              <a:r>
                <a:rPr lang="ko-KR" altLang="en-US" dirty="0" smtClean="0">
                  <a:latin typeface="휴먼둥근헤드라인" pitchFamily="18" charset="-127"/>
                  <a:ea typeface="휴먼둥근헤드라인" pitchFamily="18" charset="-127"/>
                </a:rPr>
                <a:t>백만</a:t>
              </a:r>
              <a:r>
                <a:rPr lang="en-US" altLang="ko-KR" dirty="0" smtClean="0">
                  <a:latin typeface="휴먼둥근헤드라인" pitchFamily="18" charset="-127"/>
                  <a:ea typeface="휴먼둥근헤드라인" pitchFamily="18" charset="-127"/>
                </a:rPr>
                <a:t>$ (2012</a:t>
              </a:r>
              <a:r>
                <a:rPr lang="ko-KR" altLang="en-US" dirty="0" smtClean="0">
                  <a:latin typeface="휴먼둥근헤드라인" pitchFamily="18" charset="-127"/>
                  <a:ea typeface="휴먼둥근헤드라인" pitchFamily="18" charset="-127"/>
                </a:rPr>
                <a:t>년</a:t>
              </a:r>
              <a:r>
                <a:rPr lang="en-US" altLang="ko-KR" dirty="0" smtClean="0">
                  <a:latin typeface="휴먼둥근헤드라인" pitchFamily="18" charset="-127"/>
                  <a:ea typeface="휴먼둥근헤드라인" pitchFamily="18" charset="-127"/>
                </a:rPr>
                <a:t>, </a:t>
              </a:r>
              <a:r>
                <a:rPr lang="ko-KR" altLang="en-US" dirty="0" err="1" smtClean="0">
                  <a:latin typeface="휴먼둥근헤드라인" pitchFamily="18" charset="-127"/>
                  <a:ea typeface="휴먼둥근헤드라인" pitchFamily="18" charset="-127"/>
                </a:rPr>
                <a:t>비식용포함</a:t>
              </a:r>
              <a:r>
                <a:rPr lang="en-US" altLang="ko-KR" dirty="0" smtClean="0">
                  <a:latin typeface="휴먼둥근헤드라인" pitchFamily="18" charset="-127"/>
                  <a:ea typeface="휴먼둥근헤드라인" pitchFamily="18" charset="-127"/>
                </a:rPr>
                <a:t>)</a:t>
              </a:r>
              <a:endParaRPr lang="ko-KR" altLang="en-US" dirty="0"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  <p:pic>
          <p:nvPicPr>
            <p:cNvPr id="10" name="Picture 30" descr="3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36811" y="2141017"/>
              <a:ext cx="267821" cy="259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85720" y="2214554"/>
          <a:ext cx="8496942" cy="422452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34330"/>
                <a:gridCol w="1000132"/>
                <a:gridCol w="1143008"/>
                <a:gridCol w="1143008"/>
                <a:gridCol w="1143008"/>
                <a:gridCol w="1143008"/>
                <a:gridCol w="1890448"/>
              </a:tblGrid>
              <a:tr h="38404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구  분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2010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2011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2012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2013.10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비 고</a:t>
                      </a:r>
                      <a:r>
                        <a:rPr lang="en-US" altLang="ko-KR" dirty="0" smtClean="0"/>
                        <a:t>(12</a:t>
                      </a:r>
                      <a:r>
                        <a:rPr lang="ko-KR" altLang="en-US" dirty="0" smtClean="0"/>
                        <a:t>년도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</a:tr>
              <a:tr h="384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/>
                        <a:t>총 계</a:t>
                      </a:r>
                      <a:endParaRPr lang="ko-KR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수출량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147,895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170,687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175,167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191,338</a:t>
                      </a:r>
                      <a:endParaRPr lang="ko-KR" altLang="en-US" sz="17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72</a:t>
                      </a:r>
                      <a:r>
                        <a:rPr lang="ko-KR" altLang="en-US" dirty="0" smtClean="0"/>
                        <a:t>개국 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103</a:t>
                      </a:r>
                      <a:r>
                        <a:rPr lang="ko-KR" altLang="en-US" dirty="0" smtClean="0"/>
                        <a:t>품목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3840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수출액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394,026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581,388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601,210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718,827</a:t>
                      </a:r>
                      <a:endParaRPr lang="ko-KR" altLang="en-US" sz="17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384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pc="-150" dirty="0" err="1" smtClean="0"/>
                        <a:t>유가공품</a:t>
                      </a:r>
                      <a:endParaRPr lang="ko-KR" altLang="en-US" spc="-1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수출량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10,738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13,690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27,027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31,416</a:t>
                      </a:r>
                      <a:endParaRPr lang="ko-KR" altLang="en-US" sz="17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39</a:t>
                      </a:r>
                      <a:r>
                        <a:rPr lang="ko-KR" altLang="en-US" dirty="0" smtClean="0"/>
                        <a:t>개국 </a:t>
                      </a:r>
                      <a:r>
                        <a:rPr lang="en-US" altLang="ko-KR" dirty="0" smtClean="0"/>
                        <a:t>10</a:t>
                      </a:r>
                      <a:r>
                        <a:rPr lang="ko-KR" altLang="en-US" dirty="0" smtClean="0"/>
                        <a:t>품목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중국</a:t>
                      </a:r>
                      <a:r>
                        <a:rPr lang="en-US" altLang="ko-KR" dirty="0" smtClean="0"/>
                        <a:t>(45.6%)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3840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수출액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42,847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59,952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103,942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128,424</a:t>
                      </a:r>
                      <a:endParaRPr lang="ko-KR" altLang="en-US" sz="17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384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rgbClr val="0000FF"/>
                          </a:solidFill>
                        </a:rPr>
                        <a:t>닭고기</a:t>
                      </a:r>
                      <a:endParaRPr lang="ko-KR" altLang="en-US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rgbClr val="0000FF"/>
                          </a:solidFill>
                        </a:rPr>
                        <a:t>수출량</a:t>
                      </a:r>
                      <a:endParaRPr lang="ko-KR" alt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11,719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10,510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16,634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20,430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spc="-15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r>
                        <a:rPr lang="ko-KR" altLang="en-US" sz="1600" b="1" spc="-150" dirty="0" smtClean="0">
                          <a:solidFill>
                            <a:srgbClr val="0000FF"/>
                          </a:solidFill>
                        </a:rPr>
                        <a:t>개국</a:t>
                      </a:r>
                      <a:r>
                        <a:rPr lang="en-US" altLang="ko-KR" sz="1600" b="1" spc="-150" dirty="0" smtClean="0">
                          <a:solidFill>
                            <a:srgbClr val="0000FF"/>
                          </a:solidFill>
                        </a:rPr>
                        <a:t>(</a:t>
                      </a:r>
                      <a:r>
                        <a:rPr lang="ko-KR" altLang="en-US" sz="1600" b="1" spc="-150" dirty="0" smtClean="0">
                          <a:solidFill>
                            <a:srgbClr val="0000FF"/>
                          </a:solidFill>
                        </a:rPr>
                        <a:t>베트남</a:t>
                      </a:r>
                      <a:r>
                        <a:rPr lang="en-US" altLang="ko-KR" sz="1600" b="1" spc="-150" dirty="0" smtClean="0">
                          <a:solidFill>
                            <a:srgbClr val="0000FF"/>
                          </a:solidFill>
                        </a:rPr>
                        <a:t>, </a:t>
                      </a:r>
                      <a:r>
                        <a:rPr lang="ko-KR" altLang="en-US" sz="1600" b="1" spc="-150" dirty="0" smtClean="0">
                          <a:solidFill>
                            <a:srgbClr val="0000FF"/>
                          </a:solidFill>
                        </a:rPr>
                        <a:t>홍콩</a:t>
                      </a:r>
                      <a:r>
                        <a:rPr lang="en-US" altLang="ko-KR" sz="1600" b="1" spc="-150" dirty="0" smtClean="0">
                          <a:solidFill>
                            <a:srgbClr val="0000FF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rgbClr val="0000FF"/>
                          </a:solidFill>
                        </a:rPr>
                        <a:t>베트남 </a:t>
                      </a:r>
                      <a:r>
                        <a:rPr lang="en-US" altLang="ko-KR" sz="1600" b="1" dirty="0" smtClean="0">
                          <a:solidFill>
                            <a:srgbClr val="0000FF"/>
                          </a:solidFill>
                        </a:rPr>
                        <a:t>(87.6%)</a:t>
                      </a:r>
                      <a:endParaRPr lang="ko-KR" altLang="en-US" sz="1600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</a:tr>
              <a:tr h="3840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rgbClr val="0000FF"/>
                          </a:solidFill>
                        </a:rPr>
                        <a:t>수출액</a:t>
                      </a:r>
                      <a:endParaRPr lang="ko-KR" alt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15,152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16,420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21,310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24,744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b="1" dirty="0"/>
                    </a:p>
                  </a:txBody>
                  <a:tcPr/>
                </a:tc>
              </a:tr>
              <a:tr h="384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rgbClr val="0000FF"/>
                          </a:solidFill>
                        </a:rPr>
                        <a:t>삼계탕</a:t>
                      </a:r>
                      <a:endParaRPr lang="ko-KR" altLang="en-US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rgbClr val="0000FF"/>
                          </a:solidFill>
                        </a:rPr>
                        <a:t>수출량</a:t>
                      </a:r>
                      <a:endParaRPr lang="ko-KR" alt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1,912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3,077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2,517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1,368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50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150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개국</a:t>
                      </a:r>
                      <a:r>
                        <a:rPr kumimoji="0" lang="en-US" altLang="ko-KR" sz="150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50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일본</a:t>
                      </a:r>
                      <a:r>
                        <a:rPr kumimoji="0" lang="en-US" altLang="ko-KR" sz="150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50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대만 등</a:t>
                      </a:r>
                      <a:r>
                        <a:rPr kumimoji="0" lang="en-US" altLang="ko-KR" sz="150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일본 </a:t>
                      </a:r>
                      <a:r>
                        <a:rPr kumimoji="0" lang="en-US" altLang="ko-K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(80.9%)</a:t>
                      </a:r>
                      <a:endParaRPr kumimoji="0" lang="ko-KR" alt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840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rgbClr val="0000FF"/>
                          </a:solidFill>
                        </a:rPr>
                        <a:t>수출액</a:t>
                      </a:r>
                      <a:endParaRPr lang="ko-KR" alt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8,683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14,644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12,479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dirty="0" smtClean="0">
                          <a:solidFill>
                            <a:srgbClr val="0000FF"/>
                          </a:solidFill>
                        </a:rPr>
                        <a:t>5,872</a:t>
                      </a:r>
                      <a:endParaRPr lang="ko-KR" altLang="en-US" sz="17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b="1" dirty="0"/>
                    </a:p>
                  </a:txBody>
                  <a:tcPr/>
                </a:tc>
              </a:tr>
              <a:tr h="384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pc="-150" dirty="0" smtClean="0"/>
                        <a:t>돼지고기</a:t>
                      </a:r>
                      <a:endParaRPr lang="en-US" altLang="ko-KR" spc="-150" dirty="0" smtClean="0"/>
                    </a:p>
                    <a:p>
                      <a:pPr algn="ctr" latinLnBrk="1"/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부산물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수출량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283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350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744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718</a:t>
                      </a:r>
                      <a:endParaRPr lang="ko-KR" altLang="en-US" sz="17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제주도산</a:t>
                      </a:r>
                      <a:r>
                        <a:rPr lang="en-US" altLang="ko-KR" sz="1600" dirty="0" smtClean="0"/>
                        <a:t>,</a:t>
                      </a:r>
                      <a:r>
                        <a:rPr lang="en-US" altLang="ko-KR" sz="1600" baseline="0" dirty="0" smtClean="0"/>
                        <a:t> </a:t>
                      </a:r>
                    </a:p>
                    <a:p>
                      <a:pPr algn="ctr" latinLnBrk="1"/>
                      <a:r>
                        <a:rPr lang="ko-KR" altLang="en-US" sz="1600" baseline="0" dirty="0" smtClean="0"/>
                        <a:t>태국</a:t>
                      </a:r>
                      <a:r>
                        <a:rPr lang="en-US" altLang="ko-KR" sz="1600" baseline="0" dirty="0" smtClean="0"/>
                        <a:t>(100%)</a:t>
                      </a:r>
                      <a:endParaRPr lang="ko-KR" altLang="en-US" sz="1600" dirty="0"/>
                    </a:p>
                  </a:txBody>
                  <a:tcPr anchor="ctr"/>
                </a:tc>
              </a:tr>
              <a:tr h="3840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수출액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218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248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670</a:t>
                      </a:r>
                      <a:endParaRPr lang="ko-KR" alt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 smtClean="0"/>
                        <a:t>663</a:t>
                      </a:r>
                      <a:endParaRPr lang="ko-KR" altLang="en-US" sz="17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7215206" y="1928802"/>
            <a:ext cx="158417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600" dirty="0" smtClean="0">
                <a:solidFill>
                  <a:schemeClr val="tx1"/>
                </a:solidFill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</a:rPr>
              <a:t>톤</a:t>
            </a:r>
            <a:r>
              <a:rPr lang="en-US" altLang="ko-KR" sz="1600" dirty="0" smtClean="0">
                <a:solidFill>
                  <a:schemeClr val="tx1"/>
                </a:solidFill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</a:rPr>
              <a:t>천불</a:t>
            </a:r>
            <a:r>
              <a:rPr lang="en-US" altLang="ko-KR" sz="1600" dirty="0" smtClean="0">
                <a:solidFill>
                  <a:schemeClr val="tx1"/>
                </a:solidFill>
              </a:rPr>
              <a:t>)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1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Ⅰ.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수출 현황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297709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신선 닭고기 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수출현황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8" name="차트 7"/>
          <p:cNvGraphicFramePr/>
          <p:nvPr/>
        </p:nvGraphicFramePr>
        <p:xfrm>
          <a:off x="571472" y="1643050"/>
          <a:ext cx="7572428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직사각형 8"/>
          <p:cNvSpPr/>
          <p:nvPr/>
        </p:nvSpPr>
        <p:spPr>
          <a:xfrm>
            <a:off x="571472" y="1428736"/>
            <a:ext cx="1071570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 smtClean="0">
                <a:solidFill>
                  <a:schemeClr val="tx1"/>
                </a:solidFill>
              </a:rPr>
              <a:t>단위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 :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톤</a:t>
            </a:r>
            <a:endParaRPr lang="ko-KR" sz="1400" b="1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571604" y="3143248"/>
            <a:ext cx="71438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8,949</a:t>
            </a:r>
            <a:endParaRPr lang="ko-K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714612" y="2928934"/>
            <a:ext cx="928694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11,719</a:t>
            </a:r>
            <a:endParaRPr lang="ko-K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86182" y="3000372"/>
            <a:ext cx="928694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10,509</a:t>
            </a:r>
            <a:endParaRPr lang="ko-K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929190" y="2428868"/>
            <a:ext cx="928694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16,634</a:t>
            </a:r>
            <a:endParaRPr lang="ko-K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71472" y="5143512"/>
            <a:ext cx="8072494" cy="1357322"/>
          </a:xfrm>
          <a:prstGeom prst="rect">
            <a:avLst/>
          </a:prstGeom>
          <a:solidFill>
            <a:srgbClr val="EDF3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7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7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대 </a:t>
            </a:r>
            <a:r>
              <a:rPr lang="ko-KR" altLang="en-US" sz="1700" b="1" spc="-15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베트남 </a:t>
            </a:r>
            <a:r>
              <a:rPr lang="ko-KR" altLang="en-US" sz="17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수출이 </a:t>
            </a:r>
            <a:r>
              <a:rPr lang="en-US" altLang="ko-KR" sz="1700" b="1" spc="-15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77% </a:t>
            </a:r>
            <a:r>
              <a:rPr lang="ko-KR" altLang="en-US" sz="17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이상  차지</a:t>
            </a:r>
            <a:r>
              <a:rPr lang="en-US" altLang="ko-KR" sz="17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‘11</a:t>
            </a:r>
            <a:r>
              <a:rPr lang="ko-KR" altLang="en-US" sz="17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년  이후 </a:t>
            </a:r>
            <a:r>
              <a:rPr lang="ko-KR" altLang="en-US" sz="1700" b="1" spc="-15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홍콩 </a:t>
            </a:r>
            <a:r>
              <a:rPr lang="ko-KR" altLang="en-US" sz="17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수출비중  증가</a:t>
            </a:r>
            <a:r>
              <a:rPr lang="ko-KR" altLang="en-US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16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(0.8→ 9.8%→22.1%) </a:t>
            </a:r>
          </a:p>
          <a:p>
            <a:pPr>
              <a:lnSpc>
                <a:spcPct val="120000"/>
              </a:lnSpc>
              <a:buFont typeface="Wingdings" pitchFamily="2" charset="2"/>
              <a:buChar char="u"/>
            </a:pPr>
            <a:r>
              <a:rPr lang="ko-KR" altLang="en-US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국내 수출작업장 </a:t>
            </a:r>
            <a:r>
              <a:rPr lang="en-US" altLang="ko-KR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: </a:t>
            </a:r>
            <a:r>
              <a:rPr lang="en-US" altLang="ko-KR" sz="1700" b="1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110</a:t>
            </a:r>
            <a:r>
              <a:rPr lang="ko-KR" altLang="en-US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개소</a:t>
            </a:r>
            <a:r>
              <a:rPr lang="en-US" altLang="ko-KR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도축장  </a:t>
            </a:r>
            <a:r>
              <a:rPr lang="en-US" altLang="ko-KR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57, </a:t>
            </a:r>
            <a:r>
              <a:rPr lang="ko-KR" altLang="en-US" sz="1700" b="1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가공장</a:t>
            </a:r>
            <a:r>
              <a:rPr lang="ko-KR" altLang="en-US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</a:t>
            </a:r>
            <a:r>
              <a:rPr lang="en-US" altLang="ko-KR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52</a:t>
            </a:r>
            <a:r>
              <a:rPr lang="ko-KR" altLang="en-US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1700" b="1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보관장</a:t>
            </a:r>
            <a:r>
              <a:rPr lang="ko-KR" altLang="en-US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</a:t>
            </a:r>
            <a:r>
              <a:rPr lang="en-US" altLang="ko-KR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1)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대 베트남 </a:t>
            </a:r>
            <a:r>
              <a:rPr lang="en-US" altLang="ko-KR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: 40</a:t>
            </a:r>
            <a:r>
              <a:rPr lang="ko-KR" altLang="en-US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개소</a:t>
            </a:r>
            <a:r>
              <a:rPr lang="en-US" altLang="ko-KR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16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도축장 </a:t>
            </a:r>
            <a:r>
              <a:rPr lang="en-US" altLang="ko-KR" sz="16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23, 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가공장</a:t>
            </a:r>
            <a:r>
              <a:rPr lang="ko-KR" altLang="en-US" sz="16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</a:t>
            </a:r>
            <a:r>
              <a:rPr lang="en-US" altLang="ko-KR" sz="16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17)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US" altLang="ko-KR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대 홍콩 </a:t>
            </a:r>
            <a:r>
              <a:rPr lang="en-US" altLang="ko-KR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: 70</a:t>
            </a:r>
            <a:r>
              <a:rPr lang="ko-KR" altLang="en-US" sz="17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개소</a:t>
            </a:r>
            <a:r>
              <a:rPr lang="en-US" altLang="ko-KR" sz="16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16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도축장 </a:t>
            </a:r>
            <a:r>
              <a:rPr lang="en-US" altLang="ko-KR" sz="16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34, 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가공장</a:t>
            </a:r>
            <a:r>
              <a:rPr lang="ko-KR" altLang="en-US" sz="16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16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35, 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보관장</a:t>
            </a:r>
            <a:r>
              <a:rPr lang="ko-KR" altLang="en-US" sz="16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1600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1) </a:t>
            </a:r>
            <a:endParaRPr lang="ko-KR" altLang="en-US" sz="1600" b="1" dirty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643042" y="3786190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97.4 %</a:t>
            </a:r>
            <a:endParaRPr lang="ko-KR" sz="13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786050" y="3786190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93.1 %</a:t>
            </a:r>
            <a:endParaRPr lang="ko-KR" sz="13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929058" y="3786190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99.1 %</a:t>
            </a:r>
            <a:endParaRPr lang="ko-KR" sz="13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000628" y="3571876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90.1 %</a:t>
            </a:r>
            <a:endParaRPr lang="ko-KR" sz="13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00628" y="2714620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9.8 %</a:t>
            </a:r>
            <a:endParaRPr lang="ko-KR" sz="1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6072198" y="2000240"/>
            <a:ext cx="928694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20,430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6143636" y="3500438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77.9 %</a:t>
            </a:r>
            <a:endParaRPr lang="ko-KR" sz="13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143636" y="2428868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22.1 %</a:t>
            </a:r>
            <a:endParaRPr lang="ko-KR" sz="1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5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Ⅰ.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수출 현황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246413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삼계탕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수출현황 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8" name="차트 7"/>
          <p:cNvGraphicFramePr/>
          <p:nvPr/>
        </p:nvGraphicFramePr>
        <p:xfrm>
          <a:off x="714348" y="1571612"/>
          <a:ext cx="7429552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직사각형 8"/>
          <p:cNvSpPr/>
          <p:nvPr/>
        </p:nvSpPr>
        <p:spPr>
          <a:xfrm>
            <a:off x="642910" y="1357298"/>
            <a:ext cx="1071570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 smtClean="0">
                <a:solidFill>
                  <a:schemeClr val="tx1"/>
                </a:solidFill>
              </a:rPr>
              <a:t>단위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 :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톤</a:t>
            </a:r>
            <a:endParaRPr lang="ko-KR" sz="1400" b="1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785918" y="3143248"/>
            <a:ext cx="71438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1,526</a:t>
            </a:r>
            <a:endParaRPr lang="ko-K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857488" y="2786058"/>
            <a:ext cx="71438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1,912</a:t>
            </a:r>
            <a:endParaRPr lang="ko-K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000496" y="1857364"/>
            <a:ext cx="71438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3,077</a:t>
            </a:r>
            <a:endParaRPr lang="ko-K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143504" y="2214554"/>
            <a:ext cx="71438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2,517</a:t>
            </a:r>
            <a:endParaRPr lang="ko-K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785918" y="4286256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56 %</a:t>
            </a:r>
            <a:endParaRPr lang="ko-KR" sz="13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928926" y="4143380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66 %</a:t>
            </a:r>
            <a:endParaRPr lang="ko-KR" sz="13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071934" y="3714752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74 %</a:t>
            </a:r>
            <a:endParaRPr lang="ko-KR" sz="13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14942" y="3867152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79 %</a:t>
            </a:r>
            <a:endParaRPr lang="ko-KR" sz="13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785918" y="3714752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40 %</a:t>
            </a:r>
            <a:endParaRPr lang="ko-KR" sz="1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928926" y="3357562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31 %</a:t>
            </a:r>
            <a:endParaRPr lang="ko-KR" sz="1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071934" y="2428868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23 %</a:t>
            </a:r>
            <a:endParaRPr lang="ko-KR" sz="1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214942" y="2714620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17 %</a:t>
            </a:r>
            <a:endParaRPr lang="ko-KR" sz="1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71472" y="5429264"/>
            <a:ext cx="8072494" cy="1143008"/>
          </a:xfrm>
          <a:prstGeom prst="rect">
            <a:avLst/>
          </a:prstGeom>
          <a:solidFill>
            <a:srgbClr val="EDF3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charset="0"/>
              <a:buChar char="•"/>
            </a:pP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대 일본 수출 비중 감소 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: (12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년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) 1,985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톤 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→ (13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년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) 854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톤</a:t>
            </a:r>
            <a:endParaRPr lang="en-US" altLang="ko-KR" b="1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buFont typeface="Arial" charset="0"/>
              <a:buChar char="•"/>
            </a:pPr>
            <a:endParaRPr lang="en-US" altLang="ko-KR" sz="1000" b="1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수출비중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(12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년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)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b="1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일본</a:t>
            </a:r>
            <a:r>
              <a:rPr lang="en-US" altLang="ko-KR" b="1" spc="-150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en-US" altLang="ko-KR" sz="1600" b="1" spc="-150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1,985</a:t>
            </a:r>
            <a:r>
              <a:rPr lang="ko-KR" altLang="en-US" sz="1600" b="1" spc="-150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톤</a:t>
            </a:r>
            <a:r>
              <a:rPr lang="en-US" altLang="ko-KR" sz="1600" b="1" spc="-150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,  79%)</a:t>
            </a:r>
            <a:r>
              <a:rPr lang="en-US" altLang="ko-KR" b="1" spc="-150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b="1" spc="-150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대만</a:t>
            </a:r>
            <a:r>
              <a:rPr lang="en-US" altLang="ko-KR" sz="1600" b="1" spc="-150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(428</a:t>
            </a:r>
            <a:r>
              <a:rPr lang="ko-KR" altLang="en-US" sz="1600" b="1" spc="-150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톤</a:t>
            </a:r>
            <a:r>
              <a:rPr lang="en-US" altLang="ko-KR" sz="1600" b="1" spc="-150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, 17%)</a:t>
            </a:r>
            <a:r>
              <a:rPr lang="en-US" altLang="ko-KR" sz="16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</a:t>
            </a:r>
            <a:r>
              <a:rPr lang="en-US" altLang="ko-KR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</a:t>
            </a:r>
            <a:r>
              <a:rPr lang="ko-KR" altLang="en-US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홍콩</a:t>
            </a:r>
            <a:r>
              <a:rPr lang="en-US" altLang="ko-KR" sz="16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(55</a:t>
            </a:r>
            <a:r>
              <a:rPr lang="ko-KR" altLang="en-US" sz="16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톤</a:t>
            </a:r>
            <a:r>
              <a:rPr lang="en-US" altLang="ko-KR" sz="16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2.2%)</a:t>
            </a:r>
            <a:r>
              <a:rPr lang="en-US" altLang="ko-KR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                                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싱가포르</a:t>
            </a:r>
            <a:r>
              <a:rPr lang="en-US" altLang="ko-KR" sz="16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(32</a:t>
            </a:r>
            <a:r>
              <a:rPr lang="ko-KR" altLang="en-US" sz="16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톤</a:t>
            </a:r>
            <a:r>
              <a:rPr lang="en-US" altLang="ko-KR" sz="16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1.3%)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호주</a:t>
            </a:r>
            <a:r>
              <a:rPr lang="en-US" altLang="ko-KR" sz="16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(16</a:t>
            </a:r>
            <a:r>
              <a:rPr lang="ko-KR" altLang="en-US" sz="16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톤</a:t>
            </a:r>
            <a:r>
              <a:rPr lang="en-US" altLang="ko-KR" sz="16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0.6%)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베트남</a:t>
            </a:r>
            <a:r>
              <a:rPr lang="en-US" altLang="ko-KR" sz="16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(2</a:t>
            </a:r>
            <a:r>
              <a:rPr lang="ko-KR" altLang="en-US" sz="16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톤</a:t>
            </a:r>
            <a:r>
              <a:rPr lang="en-US" altLang="ko-KR" sz="1600" b="1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0.1%)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</a:t>
            </a:r>
            <a:endParaRPr lang="en-US" altLang="ko-KR" sz="1600" b="1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286512" y="3143248"/>
            <a:ext cx="71438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1,368</a:t>
            </a:r>
            <a:endParaRPr lang="ko-K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357950" y="4143380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62 %</a:t>
            </a:r>
            <a:endParaRPr lang="ko-KR" sz="13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357950" y="3643314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27 %</a:t>
            </a:r>
            <a:endParaRPr lang="ko-KR" sz="1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7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Ⅰ.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수출 현황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246413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dirty="0" err="1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식용란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수출 현황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8" name="차트 7"/>
          <p:cNvGraphicFramePr/>
          <p:nvPr/>
        </p:nvGraphicFramePr>
        <p:xfrm>
          <a:off x="714348" y="1714488"/>
          <a:ext cx="7429552" cy="3786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직사각형 8"/>
          <p:cNvSpPr/>
          <p:nvPr/>
        </p:nvSpPr>
        <p:spPr>
          <a:xfrm>
            <a:off x="642910" y="1500174"/>
            <a:ext cx="1071570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 smtClean="0">
                <a:solidFill>
                  <a:srgbClr val="0070C0"/>
                </a:solidFill>
              </a:rPr>
              <a:t>단위</a:t>
            </a:r>
            <a:r>
              <a:rPr lang="en-US" altLang="ko-KR" sz="1400" b="1" dirty="0" smtClean="0">
                <a:solidFill>
                  <a:srgbClr val="0070C0"/>
                </a:solidFill>
              </a:rPr>
              <a:t> : </a:t>
            </a:r>
            <a:r>
              <a:rPr lang="ko-KR" altLang="en-US" sz="1400" b="1" dirty="0" err="1" smtClean="0">
                <a:solidFill>
                  <a:srgbClr val="0070C0"/>
                </a:solidFill>
              </a:rPr>
              <a:t>천개</a:t>
            </a:r>
            <a:endParaRPr lang="ko-KR" sz="1400" b="1" dirty="0">
              <a:solidFill>
                <a:srgbClr val="0070C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857356" y="1785926"/>
            <a:ext cx="71438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1,122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357554" y="3786190"/>
            <a:ext cx="71438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214</a:t>
            </a:r>
            <a:endParaRPr lang="ko-KR" sz="1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857752" y="4357694"/>
            <a:ext cx="71438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ko-KR" sz="1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143636" y="4214818"/>
            <a:ext cx="71438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286</a:t>
            </a:r>
            <a:endParaRPr lang="ko-KR" sz="1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928794" y="3786190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53 %</a:t>
            </a:r>
            <a:endParaRPr lang="ko-KR" sz="13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357554" y="4429132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47 %</a:t>
            </a:r>
            <a:endParaRPr lang="ko-KR" sz="13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928794" y="2428868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47%</a:t>
            </a:r>
            <a:endParaRPr lang="ko-KR" sz="1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357554" y="4143380"/>
            <a:ext cx="785818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</a:rPr>
              <a:t>53 %</a:t>
            </a:r>
            <a:endParaRPr lang="ko-KR" sz="13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71472" y="5500702"/>
            <a:ext cx="8072494" cy="785818"/>
          </a:xfrm>
          <a:prstGeom prst="rect">
            <a:avLst/>
          </a:prstGeom>
          <a:solidFill>
            <a:srgbClr val="EDF3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주요 수출국이 편중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싱가포르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홍콩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)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되어 있으며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수출실적도 급감 추세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2010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년 북한으로 수출된  </a:t>
            </a:r>
            <a:r>
              <a:rPr lang="ko-KR" altLang="en-US" b="1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식용란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(530</a:t>
            </a:r>
            <a:r>
              <a:rPr lang="ko-KR" altLang="en-US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톤</a:t>
            </a:r>
            <a:r>
              <a:rPr lang="en-US" altLang="ko-KR" b="1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)</a:t>
            </a:r>
            <a:r>
              <a:rPr lang="ko-KR" altLang="en-US" b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은 개성공단 내 식자재로 사용됨</a:t>
            </a:r>
            <a:endParaRPr lang="en-US" altLang="ko-KR" b="1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7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Ⅰ.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수출 현황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5"/>
          <p:cNvGrpSpPr>
            <a:grpSpLocks/>
          </p:cNvGrpSpPr>
          <p:nvPr/>
        </p:nvGrpSpPr>
        <p:grpSpPr bwMode="auto">
          <a:xfrm>
            <a:off x="288032" y="2636912"/>
            <a:ext cx="8676456" cy="1656184"/>
            <a:chOff x="1468395" y="1347759"/>
            <a:chExt cx="7153110" cy="1128058"/>
          </a:xfrm>
        </p:grpSpPr>
        <p:pic>
          <p:nvPicPr>
            <p:cNvPr id="3" name="Picture 13" descr="C:\Users\Administrator\Desktop\1221\그림58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68395" y="1347759"/>
              <a:ext cx="7153110" cy="1128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40"/>
            <p:cNvSpPr txBox="1">
              <a:spLocks noChangeArrowheads="1"/>
            </p:cNvSpPr>
            <p:nvPr/>
          </p:nvSpPr>
          <p:spPr bwMode="auto">
            <a:xfrm>
              <a:off x="1765222" y="1634688"/>
              <a:ext cx="526136" cy="48214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91423" tIns="45712" rIns="91423" bIns="45712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altLang="ko-KR" sz="4000" dirty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619672" y="3142709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err="1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가금육</a:t>
            </a:r>
            <a:r>
              <a:rPr lang="ko-KR" altLang="en-US" sz="36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수출 협의 진행 상황</a:t>
            </a:r>
            <a:endParaRPr lang="ko-KR" altLang="en-US" sz="3600" b="1" dirty="0"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 Box 40"/>
          <p:cNvSpPr txBox="1">
            <a:spLocks noChangeArrowheads="1"/>
          </p:cNvSpPr>
          <p:nvPr/>
        </p:nvSpPr>
        <p:spPr bwMode="auto">
          <a:xfrm>
            <a:off x="642910" y="3071810"/>
            <a:ext cx="638183" cy="70787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4000" dirty="0" smtClean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rPr>
              <a:t>Ⅱ</a:t>
            </a:r>
            <a:endParaRPr lang="en-US" altLang="ko-KR" sz="4000" dirty="0">
              <a:solidFill>
                <a:schemeClr val="bg1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28670"/>
            <a:ext cx="8786843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4" y="836712"/>
            <a:ext cx="6733382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365997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dirty="0" err="1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가금육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수출협의 진행 상황</a:t>
            </a:r>
            <a:r>
              <a:rPr kumimoji="0" lang="en-US" altLang="ko-KR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Ⅱ</a:t>
            </a: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kumimoji="0" lang="ko-KR" alt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가금육</a:t>
            </a:r>
            <a:r>
              <a:rPr kumimoji="0" lang="ko-KR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수출협의 진행 상황</a:t>
            </a: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428596" y="1571612"/>
          <a:ext cx="8358247" cy="485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  <a:gridCol w="1643074"/>
                <a:gridCol w="5572165"/>
              </a:tblGrid>
              <a:tr h="5075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국 가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품 목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최근 진행상황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5567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미국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 smtClean="0"/>
                        <a:t>삼계탕</a:t>
                      </a:r>
                      <a:endParaRPr lang="ko-KR" altLang="en-US" sz="1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 smtClean="0"/>
                        <a:t>(</a:t>
                      </a:r>
                      <a:r>
                        <a:rPr lang="ko-KR" altLang="en-US" sz="1600" b="1" dirty="0" smtClean="0"/>
                        <a:t>마무리단계</a:t>
                      </a:r>
                      <a:r>
                        <a:rPr lang="en-US" altLang="ko-KR" sz="1600" b="1" dirty="0" smtClean="0"/>
                        <a:t>) </a:t>
                      </a:r>
                      <a:r>
                        <a:rPr lang="en-US" altLang="ko-KR" sz="1600" spc="-150" dirty="0" smtClean="0"/>
                        <a:t>“</a:t>
                      </a:r>
                      <a:r>
                        <a:rPr lang="ko-KR" altLang="en-US" sz="1600" spc="-150" dirty="0" smtClean="0"/>
                        <a:t>한국을 가금제품 </a:t>
                      </a:r>
                      <a:r>
                        <a:rPr lang="ko-KR" altLang="en-US" sz="1600" spc="-150" dirty="0" err="1" smtClean="0"/>
                        <a:t>수출가능국에</a:t>
                      </a:r>
                      <a:r>
                        <a:rPr lang="ko-KR" altLang="en-US" sz="1600" spc="-150" dirty="0" smtClean="0"/>
                        <a:t> 추가</a:t>
                      </a:r>
                      <a:r>
                        <a:rPr lang="en-US" altLang="ko-KR" sz="1600" spc="-150" dirty="0" smtClean="0"/>
                        <a:t>”</a:t>
                      </a:r>
                      <a:r>
                        <a:rPr lang="ko-KR" altLang="en-US" sz="1600" spc="-150" dirty="0" smtClean="0"/>
                        <a:t>하는 미국 </a:t>
                      </a:r>
                      <a:endParaRPr lang="en-US" altLang="ko-KR" sz="1600" spc="-150" dirty="0" smtClean="0"/>
                    </a:p>
                    <a:p>
                      <a:pPr algn="l" latinLnBrk="1"/>
                      <a:r>
                        <a:rPr lang="ko-KR" altLang="en-US" sz="1600" spc="-150" dirty="0" smtClean="0"/>
                        <a:t>연방규정</a:t>
                      </a:r>
                      <a:r>
                        <a:rPr lang="en-US" altLang="ko-KR" sz="1600" spc="-150" dirty="0" smtClean="0"/>
                        <a:t>(CFR) </a:t>
                      </a:r>
                      <a:r>
                        <a:rPr lang="ko-KR" altLang="en-US" sz="1600" spc="-150" dirty="0" smtClean="0"/>
                        <a:t>개정안 확정 공포를 위한 </a:t>
                      </a:r>
                      <a:r>
                        <a:rPr lang="ko-KR" altLang="en-US" sz="1600" b="1" spc="-150" dirty="0" smtClean="0"/>
                        <a:t>입법절차 진행 중 </a:t>
                      </a:r>
                      <a:endParaRPr lang="ko-KR" altLang="en-US" sz="1600" b="1" spc="-150" dirty="0"/>
                    </a:p>
                  </a:txBody>
                  <a:tcPr anchor="ctr"/>
                </a:tc>
              </a:tr>
              <a:tr h="50755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중국</a:t>
                      </a:r>
                      <a:endParaRPr lang="ko-KR" altLang="en-US" b="1" dirty="0"/>
                    </a:p>
                  </a:txBody>
                  <a:tcPr anchor="ctr">
                    <a:solidFill>
                      <a:srgbClr val="EDF39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 smtClean="0"/>
                        <a:t>삼계탕</a:t>
                      </a:r>
                      <a:endParaRPr lang="ko-KR" altLang="en-US" sz="1700" b="1" dirty="0"/>
                    </a:p>
                  </a:txBody>
                  <a:tcPr anchor="ctr">
                    <a:solidFill>
                      <a:srgbClr val="EDF39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 smtClean="0"/>
                        <a:t>(</a:t>
                      </a:r>
                      <a:r>
                        <a:rPr lang="ko-KR" altLang="en-US" sz="1600" b="1" dirty="0" smtClean="0"/>
                        <a:t>중간단계</a:t>
                      </a:r>
                      <a:r>
                        <a:rPr lang="en-US" altLang="ko-KR" sz="1600" b="1" dirty="0" smtClean="0"/>
                        <a:t>) </a:t>
                      </a:r>
                      <a:r>
                        <a:rPr lang="ko-KR" altLang="en-US" sz="1600" dirty="0" smtClean="0"/>
                        <a:t>한국을 </a:t>
                      </a:r>
                      <a:r>
                        <a:rPr lang="en-US" altLang="ko-KR" sz="1600" dirty="0" smtClean="0"/>
                        <a:t>“</a:t>
                      </a:r>
                      <a:r>
                        <a:rPr lang="ko-KR" altLang="en-US" sz="1600" dirty="0" err="1" smtClean="0"/>
                        <a:t>고병원성</a:t>
                      </a:r>
                      <a:r>
                        <a:rPr lang="ko-KR" altLang="en-US" sz="1600" dirty="0" smtClean="0"/>
                        <a:t> </a:t>
                      </a:r>
                      <a:r>
                        <a:rPr lang="en-US" altLang="ko-KR" sz="1600" dirty="0" smtClean="0"/>
                        <a:t>AI </a:t>
                      </a:r>
                      <a:r>
                        <a:rPr lang="ko-KR" altLang="en-US" sz="1600" dirty="0" err="1" smtClean="0"/>
                        <a:t>청정국</a:t>
                      </a:r>
                      <a:r>
                        <a:rPr lang="en-US" altLang="ko-KR" sz="1600" dirty="0" smtClean="0"/>
                        <a:t>”</a:t>
                      </a:r>
                      <a:r>
                        <a:rPr lang="ko-KR" altLang="en-US" sz="1600" dirty="0" smtClean="0"/>
                        <a:t>으로 인정하기 </a:t>
                      </a:r>
                      <a:endParaRPr lang="en-US" altLang="ko-KR" sz="1600" dirty="0" smtClean="0"/>
                    </a:p>
                    <a:p>
                      <a:pPr algn="l" latinLnBrk="1"/>
                      <a:r>
                        <a:rPr lang="en-US" altLang="ko-KR" sz="1600" dirty="0" smtClean="0"/>
                        <a:t> </a:t>
                      </a:r>
                      <a:r>
                        <a:rPr lang="ko-KR" altLang="en-US" sz="1600" dirty="0" smtClean="0"/>
                        <a:t>위한 수입위험평가 실시 중</a:t>
                      </a:r>
                      <a:endParaRPr lang="en-US" altLang="ko-KR" sz="1600" dirty="0" smtClean="0"/>
                    </a:p>
                    <a:p>
                      <a:pPr algn="l" latinLnBrk="1"/>
                      <a:endParaRPr lang="en-US" altLang="ko-KR" sz="500" dirty="0" smtClean="0"/>
                    </a:p>
                    <a:p>
                      <a:pPr algn="l" latinLnBrk="1"/>
                      <a:r>
                        <a:rPr lang="en-US" altLang="ko-KR" sz="1600" dirty="0" smtClean="0"/>
                        <a:t>  - </a:t>
                      </a:r>
                      <a:r>
                        <a:rPr lang="ko-KR" altLang="en-US" sz="1600" dirty="0" smtClean="0"/>
                        <a:t>서류검토 완료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b="1" dirty="0" smtClean="0"/>
                        <a:t>현지조사 일정 협의 중</a:t>
                      </a:r>
                      <a:endParaRPr lang="ko-KR" altLang="en-US" sz="1600" b="1" dirty="0"/>
                    </a:p>
                  </a:txBody>
                  <a:tcPr anchor="ctr">
                    <a:solidFill>
                      <a:srgbClr val="EDF39B"/>
                    </a:solidFill>
                  </a:tcPr>
                </a:tc>
              </a:tr>
              <a:tr h="5075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 err="1" smtClean="0"/>
                        <a:t>가금육</a:t>
                      </a:r>
                      <a:endParaRPr lang="ko-KR" altLang="en-US" sz="1700" b="1" dirty="0"/>
                    </a:p>
                  </a:txBody>
                  <a:tcPr anchor="ctr">
                    <a:solidFill>
                      <a:srgbClr val="EDF39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600" dirty="0"/>
                    </a:p>
                  </a:txBody>
                  <a:tcPr anchor="ctr">
                    <a:solidFill>
                      <a:srgbClr val="EDF39B"/>
                    </a:solidFill>
                  </a:tcPr>
                </a:tc>
              </a:tr>
              <a:tr h="5430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 err="1" smtClean="0"/>
                        <a:t>열처리가금육</a:t>
                      </a:r>
                      <a:endParaRPr lang="ko-KR" altLang="en-US" sz="1700" b="1" dirty="0"/>
                    </a:p>
                  </a:txBody>
                  <a:tcPr anchor="ctr">
                    <a:solidFill>
                      <a:srgbClr val="EDF39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600" dirty="0"/>
                    </a:p>
                  </a:txBody>
                  <a:tcPr anchor="ctr">
                    <a:solidFill>
                      <a:srgbClr val="EDF39B"/>
                    </a:solidFill>
                  </a:tcPr>
                </a:tc>
              </a:tr>
              <a:tr h="55670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일본</a:t>
                      </a:r>
                      <a:endParaRPr lang="ko-KR" altLang="en-US" b="1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 err="1" smtClean="0"/>
                        <a:t>가금육</a:t>
                      </a:r>
                      <a:endParaRPr lang="ko-KR" altLang="en-US" sz="1700" b="1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 smtClean="0"/>
                        <a:t>(</a:t>
                      </a:r>
                      <a:r>
                        <a:rPr lang="ko-KR" altLang="en-US" sz="1600" b="1" dirty="0" smtClean="0"/>
                        <a:t>중간단계</a:t>
                      </a:r>
                      <a:r>
                        <a:rPr lang="en-US" altLang="ko-KR" sz="1600" b="1" dirty="0" smtClean="0"/>
                        <a:t>) </a:t>
                      </a:r>
                      <a:r>
                        <a:rPr lang="ko-KR" altLang="en-US" sz="1600" dirty="0" smtClean="0"/>
                        <a:t>한국의 가축위생 관리실태에 대한 서류검토 및 현지조사를 완료하고 </a:t>
                      </a:r>
                      <a:r>
                        <a:rPr lang="ko-KR" altLang="en-US" sz="1600" b="1" dirty="0" smtClean="0"/>
                        <a:t>종합 위험평가결과 검토 중</a:t>
                      </a:r>
                      <a:endParaRPr lang="ko-KR" altLang="en-US" sz="1600" b="1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4300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 err="1" smtClean="0"/>
                        <a:t>열처리가금육</a:t>
                      </a:r>
                      <a:endParaRPr lang="ko-KR" altLang="en-US" sz="1700" b="1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 smtClean="0"/>
                        <a:t>(</a:t>
                      </a:r>
                      <a:r>
                        <a:rPr lang="ko-KR" altLang="en-US" sz="1600" b="1" dirty="0" smtClean="0"/>
                        <a:t>마무리단계</a:t>
                      </a:r>
                      <a:r>
                        <a:rPr lang="en-US" altLang="ko-KR" sz="1600" b="1" dirty="0" smtClean="0"/>
                        <a:t>) </a:t>
                      </a:r>
                      <a:r>
                        <a:rPr lang="ko-KR" altLang="en-US" sz="1600" dirty="0" smtClean="0"/>
                        <a:t>대 일본 </a:t>
                      </a:r>
                      <a:r>
                        <a:rPr lang="ko-KR" altLang="en-US" sz="1600" b="1" dirty="0" smtClean="0"/>
                        <a:t>수출위생조건 협의 중</a:t>
                      </a:r>
                      <a:endParaRPr lang="ko-KR" altLang="en-US" sz="1600" b="1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5670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대만</a:t>
                      </a:r>
                      <a:endParaRPr lang="ko-KR" altLang="en-US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 err="1" smtClean="0"/>
                        <a:t>가금육</a:t>
                      </a:r>
                      <a:endParaRPr lang="ko-KR" altLang="en-US" sz="17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 smtClean="0"/>
                        <a:t>(</a:t>
                      </a:r>
                      <a:r>
                        <a:rPr lang="ko-KR" altLang="en-US" sz="1600" b="1" dirty="0" smtClean="0"/>
                        <a:t>초기단계</a:t>
                      </a:r>
                      <a:r>
                        <a:rPr lang="en-US" altLang="ko-KR" sz="1600" b="1" dirty="0" smtClean="0"/>
                        <a:t>) </a:t>
                      </a:r>
                      <a:r>
                        <a:rPr lang="ko-KR" altLang="en-US" sz="1600" dirty="0" smtClean="0"/>
                        <a:t>한국을 </a:t>
                      </a:r>
                      <a:r>
                        <a:rPr lang="en-US" altLang="ko-KR" sz="1600" dirty="0" smtClean="0"/>
                        <a:t>“</a:t>
                      </a:r>
                      <a:r>
                        <a:rPr lang="ko-KR" altLang="en-US" sz="1600" dirty="0" err="1" smtClean="0"/>
                        <a:t>고병원성</a:t>
                      </a:r>
                      <a:r>
                        <a:rPr lang="ko-KR" altLang="en-US" sz="1600" dirty="0" smtClean="0"/>
                        <a:t> </a:t>
                      </a:r>
                      <a:r>
                        <a:rPr lang="en-US" altLang="ko-KR" sz="1600" dirty="0" smtClean="0"/>
                        <a:t>AI </a:t>
                      </a:r>
                      <a:r>
                        <a:rPr lang="ko-KR" altLang="en-US" sz="1600" dirty="0" err="1" smtClean="0"/>
                        <a:t>청정국</a:t>
                      </a:r>
                      <a:r>
                        <a:rPr lang="en-US" altLang="ko-KR" sz="1600" dirty="0" smtClean="0"/>
                        <a:t>”</a:t>
                      </a:r>
                      <a:r>
                        <a:rPr lang="ko-KR" altLang="en-US" sz="1600" dirty="0" smtClean="0"/>
                        <a:t>으로 인정하기 </a:t>
                      </a:r>
                      <a:endParaRPr lang="en-US" altLang="ko-KR" sz="1600" dirty="0" smtClean="0"/>
                    </a:p>
                    <a:p>
                      <a:pPr algn="l" latinLnBrk="1"/>
                      <a:r>
                        <a:rPr lang="en-US" altLang="ko-KR" sz="1600" dirty="0" smtClean="0"/>
                        <a:t> </a:t>
                      </a:r>
                      <a:r>
                        <a:rPr lang="ko-KR" altLang="en-US" sz="1600" dirty="0" smtClean="0"/>
                        <a:t>위한 수입위험평가 실시 중 </a:t>
                      </a:r>
                      <a:r>
                        <a:rPr lang="en-US" altLang="ko-KR" sz="1600" dirty="0" smtClean="0"/>
                        <a:t>– </a:t>
                      </a:r>
                      <a:r>
                        <a:rPr lang="ko-KR" altLang="en-US" sz="1600" b="1" dirty="0" smtClean="0"/>
                        <a:t>서류검토 중</a:t>
                      </a:r>
                      <a:endParaRPr lang="en-US" altLang="ko-KR" sz="1600" b="1" dirty="0" smtClean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075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 err="1" smtClean="0"/>
                        <a:t>열처리가금육</a:t>
                      </a:r>
                      <a:endParaRPr lang="ko-KR" altLang="en-US" sz="17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1" dirty="0" smtClean="0"/>
                        <a:t>추가 협의 필요</a:t>
                      </a:r>
                      <a:r>
                        <a:rPr lang="ko-KR" altLang="en-US" sz="1600" dirty="0" smtClean="0"/>
                        <a:t> 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err="1" smtClean="0"/>
                        <a:t>고병원성</a:t>
                      </a:r>
                      <a:r>
                        <a:rPr lang="ko-KR" altLang="en-US" sz="1600" dirty="0" smtClean="0"/>
                        <a:t> </a:t>
                      </a:r>
                      <a:r>
                        <a:rPr lang="en-US" altLang="ko-KR" sz="1600" dirty="0" smtClean="0"/>
                        <a:t>AI </a:t>
                      </a:r>
                      <a:r>
                        <a:rPr lang="ko-KR" altLang="en-US" sz="1600" dirty="0" smtClean="0"/>
                        <a:t>및 </a:t>
                      </a:r>
                      <a:r>
                        <a:rPr lang="ko-KR" altLang="en-US" sz="1600" dirty="0" err="1" smtClean="0"/>
                        <a:t>뉴캣슬병</a:t>
                      </a:r>
                      <a:r>
                        <a:rPr lang="ko-KR" altLang="en-US" sz="1600" dirty="0" smtClean="0"/>
                        <a:t> 청정 조건 요구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28670"/>
            <a:ext cx="8786843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218681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 삼계탕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미국</a:t>
            </a:r>
            <a:r>
              <a:rPr kumimoji="0" lang="en-US" altLang="ko-KR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kumimoji="0" lang="ko-KR" altLang="en-US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endParaRPr kumimoji="0" lang="ko-KR" altLang="en-US" sz="20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AutoShape 16"/>
          <p:cNvSpPr>
            <a:spLocks noChangeArrowheads="1"/>
          </p:cNvSpPr>
          <p:nvPr/>
        </p:nvSpPr>
        <p:spPr bwMode="gray">
          <a:xfrm>
            <a:off x="251520" y="2276872"/>
            <a:ext cx="1872208" cy="158417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00"/>
              </a:gs>
              <a:gs pos="50000">
                <a:srgbClr val="99CC00">
                  <a:gamma/>
                  <a:tint val="24314"/>
                  <a:invGamma/>
                </a:srgbClr>
              </a:gs>
              <a:gs pos="100000">
                <a:srgbClr val="99CC00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kumimoji="0"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수입허용 요청</a:t>
            </a:r>
            <a:endParaRPr kumimoji="0" lang="en-US" altLang="ko-KR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('04.4</a:t>
            </a:r>
            <a:r>
              <a:rPr lang="ko-KR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월</a:t>
            </a:r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)</a:t>
            </a:r>
            <a:endParaRPr kumimoji="0" lang="en-US" altLang="ko-KR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4" name="AutoShape 16"/>
          <p:cNvSpPr>
            <a:spLocks noChangeArrowheads="1"/>
          </p:cNvSpPr>
          <p:nvPr/>
        </p:nvSpPr>
        <p:spPr bwMode="gray">
          <a:xfrm>
            <a:off x="2339752" y="2276872"/>
            <a:ext cx="2016224" cy="158417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00"/>
              </a:gs>
              <a:gs pos="50000">
                <a:srgbClr val="99CC00">
                  <a:gamma/>
                  <a:tint val="24314"/>
                  <a:invGamma/>
                </a:srgbClr>
              </a:gs>
              <a:gs pos="100000">
                <a:srgbClr val="99CC00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수출국 시스템</a:t>
            </a:r>
            <a:endParaRPr lang="en-US" altLang="ko-KR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 평가</a:t>
            </a:r>
            <a:endParaRPr lang="en-US" altLang="ko-KR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('08~'11)</a:t>
            </a:r>
            <a:endParaRPr lang="en-US" altLang="ko-KR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7" name="AutoShape 16"/>
          <p:cNvSpPr>
            <a:spLocks noChangeArrowheads="1"/>
          </p:cNvSpPr>
          <p:nvPr/>
        </p:nvSpPr>
        <p:spPr bwMode="gray">
          <a:xfrm>
            <a:off x="4572000" y="2276872"/>
            <a:ext cx="2016224" cy="158417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00"/>
              </a:gs>
              <a:gs pos="50000">
                <a:srgbClr val="99CC00">
                  <a:gamma/>
                  <a:tint val="24314"/>
                  <a:invGamma/>
                </a:srgbClr>
              </a:gs>
              <a:gs pos="100000">
                <a:srgbClr val="99CC00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lang="ko-KR" altLang="en-US" sz="2000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대 미국 수출가능</a:t>
            </a:r>
            <a:endParaRPr lang="en-US" altLang="ko-KR" sz="2000" spc="-15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ko-KR" altLang="en-US" sz="2000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국가로 연방관보</a:t>
            </a:r>
            <a:endParaRPr lang="en-US" altLang="ko-KR" sz="2000" spc="-15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en-US" altLang="ko-KR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(CFR) </a:t>
            </a:r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게시</a:t>
            </a:r>
            <a:endParaRPr lang="en-US" altLang="ko-KR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('12.11.27)</a:t>
            </a:r>
            <a:endParaRPr lang="en-US" altLang="ko-KR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gray">
          <a:xfrm>
            <a:off x="6804248" y="2276872"/>
            <a:ext cx="2016224" cy="158417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00"/>
              </a:gs>
              <a:gs pos="50000">
                <a:srgbClr val="99CC00">
                  <a:gamma/>
                  <a:tint val="24314"/>
                  <a:invGamma/>
                </a:srgbClr>
              </a:gs>
              <a:gs pos="100000">
                <a:srgbClr val="99CC00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최종 규정 </a:t>
            </a:r>
            <a:endParaRPr lang="en-US" altLang="ko-KR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확정</a:t>
            </a:r>
            <a:r>
              <a:rPr lang="en-US" altLang="ko-KR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및 공포</a:t>
            </a:r>
            <a:endParaRPr lang="en-US" altLang="ko-KR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en-US" altLang="ko-KR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(1</a:t>
            </a:r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개월 후 시행</a:t>
            </a:r>
            <a:r>
              <a:rPr lang="en-US" altLang="ko-KR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)</a:t>
            </a:r>
            <a:endParaRPr lang="en-US" altLang="ko-KR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4714876" y="4357694"/>
            <a:ext cx="1999124" cy="1643074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altLang="ko-KR" spc="-150" dirty="0" smtClean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의견 수렴 </a:t>
            </a:r>
            <a:r>
              <a:rPr lang="en-US" altLang="ko-KR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(60</a:t>
            </a:r>
            <a:r>
              <a:rPr lang="ko-KR" altLang="en-US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일간</a:t>
            </a:r>
            <a:r>
              <a:rPr lang="en-US" altLang="ko-KR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) </a:t>
            </a:r>
            <a:r>
              <a:rPr lang="ko-KR" altLang="en-US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및 </a:t>
            </a:r>
            <a:endParaRPr lang="en-US" altLang="ko-KR" spc="-150" dirty="0" smtClean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접수된  의견  검토</a:t>
            </a:r>
            <a:r>
              <a:rPr lang="en-US" altLang="ko-KR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 </a:t>
            </a:r>
            <a:endParaRPr lang="en-US" altLang="ko-KR" spc="-150" dirty="0" smtClean="0">
              <a:solidFill>
                <a:srgbClr val="FF0000"/>
              </a:solidFill>
              <a:latin typeface="HY동녘M" pitchFamily="18" charset="-127"/>
              <a:ea typeface="HY동녘M" pitchFamily="18" charset="-127"/>
            </a:endParaRPr>
          </a:p>
          <a:p>
            <a:pPr lvl="0" algn="ctr"/>
            <a:r>
              <a:rPr lang="en-US" altLang="ko-KR" sz="1400" spc="-15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en-US" altLang="ko-KR" sz="1400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'13.8, 9</a:t>
            </a:r>
            <a:r>
              <a:rPr lang="ko-KR" altLang="en-US" sz="1400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월 추가자료 제공</a:t>
            </a:r>
            <a:r>
              <a:rPr lang="en-US" altLang="ko-KR" sz="1400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)</a:t>
            </a:r>
            <a:endParaRPr lang="ko-KR" altLang="en-US" sz="1400" spc="-150" dirty="0" smtClean="0">
              <a:solidFill>
                <a:srgbClr val="FF0000"/>
              </a:solidFill>
              <a:latin typeface="HY동녘M" pitchFamily="18" charset="-127"/>
              <a:ea typeface="HY동녘M" pitchFamily="18" charset="-127"/>
            </a:endParaRPr>
          </a:p>
          <a:p>
            <a:pPr algn="ctr"/>
            <a:endParaRPr lang="ko-KR" altLang="en-US" spc="-150" dirty="0">
              <a:solidFill>
                <a:srgbClr val="FF0000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948264" y="4357694"/>
            <a:ext cx="1944216" cy="1663594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>
              <a:lnSpc>
                <a:spcPct val="150000"/>
              </a:lnSpc>
            </a:pPr>
            <a:r>
              <a:rPr lang="en-US" altLang="ko-KR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&lt;</a:t>
            </a:r>
            <a:r>
              <a:rPr lang="ko-KR" altLang="en-US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잔여절차 협의</a:t>
            </a:r>
            <a:r>
              <a:rPr lang="en-US" altLang="ko-KR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&gt;</a:t>
            </a:r>
            <a:endParaRPr lang="en-US" altLang="ko-KR" sz="500" spc="-150" dirty="0" smtClean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buFontTx/>
              <a:buChar char="-"/>
            </a:pPr>
            <a:r>
              <a:rPr lang="ko-KR" altLang="en-US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 수출작업장 인증</a:t>
            </a:r>
            <a:endParaRPr lang="en-US" altLang="ko-KR" sz="1700" spc="-150" dirty="0" smtClean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     (Certifying)</a:t>
            </a:r>
          </a:p>
          <a:p>
            <a:pPr>
              <a:buFontTx/>
              <a:buChar char="-"/>
            </a:pPr>
            <a:r>
              <a:rPr lang="en-US" altLang="ko-KR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검역증명서 및 </a:t>
            </a:r>
            <a:endParaRPr lang="en-US" altLang="ko-KR" sz="1700" spc="-150" dirty="0" smtClean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    </a:t>
            </a:r>
            <a:r>
              <a:rPr lang="ko-KR" altLang="en-US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표시사항 협의 등</a:t>
            </a:r>
            <a:endParaRPr lang="ko-KR" altLang="en-US" sz="1700" spc="-150" dirty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5" name="오른쪽 화살표 34"/>
          <p:cNvSpPr/>
          <p:nvPr/>
        </p:nvSpPr>
        <p:spPr>
          <a:xfrm>
            <a:off x="2195736" y="3068960"/>
            <a:ext cx="144016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오른쪽 화살표 36"/>
          <p:cNvSpPr/>
          <p:nvPr/>
        </p:nvSpPr>
        <p:spPr>
          <a:xfrm>
            <a:off x="4427984" y="3068960"/>
            <a:ext cx="144016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오른쪽 화살표 37"/>
          <p:cNvSpPr/>
          <p:nvPr/>
        </p:nvSpPr>
        <p:spPr>
          <a:xfrm>
            <a:off x="6660232" y="3068960"/>
            <a:ext cx="144016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아래쪽 화살표 38"/>
          <p:cNvSpPr/>
          <p:nvPr/>
        </p:nvSpPr>
        <p:spPr>
          <a:xfrm>
            <a:off x="6569984" y="2214554"/>
            <a:ext cx="288032" cy="504056"/>
          </a:xfrm>
          <a:prstGeom prst="downArrow">
            <a:avLst/>
          </a:prstGeom>
          <a:solidFill>
            <a:srgbClr val="FF000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5572132" y="1643050"/>
            <a:ext cx="328614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현 단계 </a:t>
            </a:r>
            <a:r>
              <a:rPr lang="en-US" altLang="ko-KR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sz="15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미 백악관 </a:t>
            </a:r>
            <a:r>
              <a:rPr lang="ko-KR" altLang="en-US" sz="1500" spc="-150" dirty="0" err="1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관리예산처</a:t>
            </a:r>
            <a:r>
              <a:rPr lang="en-US" altLang="ko-KR" sz="15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(OMB)               </a:t>
            </a:r>
          </a:p>
          <a:p>
            <a:r>
              <a:rPr lang="en-US" altLang="ko-KR" sz="15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              </a:t>
            </a:r>
            <a:r>
              <a:rPr lang="ko-KR" altLang="en-US" sz="15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등 관계기관 의견조회 및 검토 중</a:t>
            </a:r>
            <a:r>
              <a:rPr lang="en-US" altLang="ko-KR" sz="150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 </a:t>
            </a:r>
            <a:endParaRPr lang="ko-KR" altLang="en-US" sz="1500" dirty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0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Ⅱ</a:t>
            </a: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kumimoji="0" lang="ko-KR" alt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가금육</a:t>
            </a:r>
            <a:r>
              <a:rPr kumimoji="0" lang="ko-KR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수출협의 진행 상황</a:t>
            </a: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2571736" y="4357694"/>
            <a:ext cx="1656184" cy="648072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서류 검토</a:t>
            </a:r>
            <a:endParaRPr lang="ko-KR" altLang="en-US" spc="-150" dirty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2571736" y="5357826"/>
            <a:ext cx="1656184" cy="648072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현지 조사</a:t>
            </a:r>
            <a:endParaRPr lang="en-US" altLang="ko-KR" spc="-150" dirty="0" smtClean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en-US" altLang="ko-KR" sz="14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(2</a:t>
            </a:r>
            <a:r>
              <a:rPr lang="ko-KR" altLang="en-US" sz="14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회</a:t>
            </a:r>
            <a:r>
              <a:rPr lang="en-US" altLang="ko-KR" sz="14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en-US" altLang="ko-KR" sz="1400" spc="-1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'08.10, '10,11)</a:t>
            </a:r>
            <a:endParaRPr lang="ko-KR" altLang="en-US" sz="1400" spc="-150" dirty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5" name="아래쪽 화살표 24"/>
          <p:cNvSpPr/>
          <p:nvPr/>
        </p:nvSpPr>
        <p:spPr>
          <a:xfrm>
            <a:off x="3357554" y="5000636"/>
            <a:ext cx="144016" cy="288032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282" y="785794"/>
            <a:ext cx="8786843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201689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D40A52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삼계탕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2000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중국</a:t>
            </a:r>
            <a:r>
              <a:rPr kumimoji="0" lang="en-US" altLang="ko-KR" sz="2000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kumimoji="0" lang="ko-KR" altLang="en-US" sz="2000" dirty="0">
              <a:solidFill>
                <a:srgbClr val="FFC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571736" y="4143380"/>
            <a:ext cx="1656184" cy="648072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서류 검토</a:t>
            </a:r>
            <a:endParaRPr lang="ko-KR" altLang="en-US" spc="-150" dirty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3" name="AutoShape 16"/>
          <p:cNvSpPr>
            <a:spLocks noChangeArrowheads="1"/>
          </p:cNvSpPr>
          <p:nvPr/>
        </p:nvSpPr>
        <p:spPr bwMode="gray">
          <a:xfrm>
            <a:off x="251520" y="2060848"/>
            <a:ext cx="1872208" cy="158417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00"/>
              </a:gs>
              <a:gs pos="50000">
                <a:srgbClr val="99CC00">
                  <a:gamma/>
                  <a:tint val="24314"/>
                  <a:invGamma/>
                </a:srgbClr>
              </a:gs>
              <a:gs pos="100000">
                <a:srgbClr val="99CC00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kumimoji="0"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수입허용 요청</a:t>
            </a:r>
            <a:endParaRPr kumimoji="0" lang="en-US" altLang="ko-KR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('06.12</a:t>
            </a:r>
            <a:r>
              <a:rPr lang="ko-KR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월</a:t>
            </a:r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)</a:t>
            </a:r>
            <a:endParaRPr kumimoji="0" lang="en-US" altLang="ko-KR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4" name="AutoShape 16"/>
          <p:cNvSpPr>
            <a:spLocks noChangeArrowheads="1"/>
          </p:cNvSpPr>
          <p:nvPr/>
        </p:nvSpPr>
        <p:spPr bwMode="gray">
          <a:xfrm>
            <a:off x="2339752" y="2060848"/>
            <a:ext cx="2016224" cy="158417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00"/>
              </a:gs>
              <a:gs pos="50000">
                <a:srgbClr val="99CC00">
                  <a:gamma/>
                  <a:tint val="24314"/>
                  <a:invGamma/>
                </a:srgbClr>
              </a:gs>
              <a:gs pos="100000">
                <a:srgbClr val="99CC00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수입위험분석 실시</a:t>
            </a:r>
            <a:endParaRPr lang="en-US" altLang="ko-KR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('08~'11)</a:t>
            </a:r>
            <a:endParaRPr lang="en-US" altLang="ko-KR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7" name="AutoShape 16"/>
          <p:cNvSpPr>
            <a:spLocks noChangeArrowheads="1"/>
          </p:cNvSpPr>
          <p:nvPr/>
        </p:nvSpPr>
        <p:spPr bwMode="gray">
          <a:xfrm>
            <a:off x="4572000" y="2060848"/>
            <a:ext cx="2016224" cy="158417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00"/>
              </a:gs>
              <a:gs pos="50000">
                <a:srgbClr val="99CC00">
                  <a:gamma/>
                  <a:tint val="24314"/>
                  <a:invGamma/>
                </a:srgbClr>
              </a:gs>
              <a:gs pos="100000">
                <a:srgbClr val="99CC00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수출위생조건 및 </a:t>
            </a:r>
            <a:endParaRPr lang="en-US" altLang="ko-KR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증명서 서식 협의</a:t>
            </a:r>
            <a:endParaRPr lang="en-US" altLang="ko-KR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gray">
          <a:xfrm>
            <a:off x="6804248" y="2060848"/>
            <a:ext cx="2016224" cy="158417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00"/>
              </a:gs>
              <a:gs pos="50000">
                <a:srgbClr val="99CC00">
                  <a:gamma/>
                  <a:tint val="24314"/>
                  <a:invGamma/>
                </a:srgbClr>
              </a:gs>
              <a:gs pos="100000">
                <a:srgbClr val="99CC00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수출기업체</a:t>
            </a:r>
            <a:endParaRPr lang="en-US" altLang="ko-KR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en-US" altLang="ko-KR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작업장</a:t>
            </a:r>
            <a:r>
              <a:rPr lang="en-US" altLang="ko-KR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)</a:t>
            </a:r>
          </a:p>
          <a:p>
            <a:pPr algn="ctr" eaLnBrk="0" latinLnBrk="0" hangingPunct="0"/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등록</a:t>
            </a:r>
            <a:endParaRPr lang="en-US" altLang="ko-KR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2555776" y="5157192"/>
            <a:ext cx="1656184" cy="648072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pc="-150" dirty="0" smtClean="0">
                <a:solidFill>
                  <a:srgbClr val="C00000"/>
                </a:solidFill>
                <a:latin typeface="HY동녘M" pitchFamily="18" charset="-127"/>
                <a:ea typeface="HY동녘M" pitchFamily="18" charset="-127"/>
              </a:rPr>
              <a:t>현지 조사 </a:t>
            </a:r>
            <a:endParaRPr lang="en-US" altLang="ko-KR" spc="-150" dirty="0" smtClean="0">
              <a:solidFill>
                <a:srgbClr val="C00000"/>
              </a:solidFill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pc="-150" dirty="0" smtClean="0">
                <a:solidFill>
                  <a:srgbClr val="C00000"/>
                </a:solidFill>
                <a:latin typeface="HY동녘M" pitchFamily="18" charset="-127"/>
                <a:ea typeface="HY동녘M" pitchFamily="18" charset="-127"/>
              </a:rPr>
              <a:t>일정 협의 중</a:t>
            </a:r>
            <a:endParaRPr lang="en-US" altLang="ko-KR" spc="-150" dirty="0" smtClean="0">
              <a:solidFill>
                <a:srgbClr val="C00000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0" name="아래쪽 화살표 29"/>
          <p:cNvSpPr/>
          <p:nvPr/>
        </p:nvSpPr>
        <p:spPr>
          <a:xfrm>
            <a:off x="3214678" y="4786322"/>
            <a:ext cx="357190" cy="289172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모서리가 둥근 사각형 설명선 33"/>
          <p:cNvSpPr/>
          <p:nvPr/>
        </p:nvSpPr>
        <p:spPr>
          <a:xfrm>
            <a:off x="4860032" y="4077072"/>
            <a:ext cx="4032448" cy="1709382"/>
          </a:xfrm>
          <a:prstGeom prst="wedgeRoundRectCallout">
            <a:avLst>
              <a:gd name="adj1" fmla="val 24087"/>
              <a:gd name="adj2" fmla="val -74963"/>
              <a:gd name="adj3" fmla="val 16667"/>
            </a:avLst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중국 의 </a:t>
            </a:r>
            <a:endParaRPr lang="en-US" altLang="ko-KR" sz="1700" spc="-150" dirty="0" smtClean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&lt;</a:t>
            </a:r>
            <a:r>
              <a:rPr lang="ko-KR" altLang="en-US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수입식품 국외생산기업 등록관리 규정</a:t>
            </a:r>
            <a:r>
              <a:rPr lang="en-US" altLang="ko-KR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&gt; </a:t>
            </a:r>
          </a:p>
          <a:p>
            <a:pPr algn="ctr">
              <a:lnSpc>
                <a:spcPct val="150000"/>
              </a:lnSpc>
            </a:pPr>
            <a:r>
              <a:rPr lang="ko-KR" altLang="en-US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에 따라</a:t>
            </a:r>
            <a:r>
              <a:rPr lang="en-US" altLang="ko-KR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  </a:t>
            </a:r>
            <a:r>
              <a:rPr lang="ko-KR" altLang="en-US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향후 수출기업체  등록  필요</a:t>
            </a:r>
            <a:endParaRPr lang="ko-KR" altLang="en-US" sz="1700" spc="-150" dirty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5" name="오른쪽 화살표 34"/>
          <p:cNvSpPr/>
          <p:nvPr/>
        </p:nvSpPr>
        <p:spPr>
          <a:xfrm>
            <a:off x="2195736" y="2852936"/>
            <a:ext cx="144016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오른쪽 화살표 36"/>
          <p:cNvSpPr/>
          <p:nvPr/>
        </p:nvSpPr>
        <p:spPr>
          <a:xfrm>
            <a:off x="4427984" y="2852936"/>
            <a:ext cx="144016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오른쪽 화살표 37"/>
          <p:cNvSpPr/>
          <p:nvPr/>
        </p:nvSpPr>
        <p:spPr>
          <a:xfrm>
            <a:off x="6660232" y="2852936"/>
            <a:ext cx="144016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아래쪽 화살표 38"/>
          <p:cNvSpPr/>
          <p:nvPr/>
        </p:nvSpPr>
        <p:spPr>
          <a:xfrm rot="16200000">
            <a:off x="2108245" y="5247534"/>
            <a:ext cx="288032" cy="504056"/>
          </a:xfrm>
          <a:prstGeom prst="downArrow">
            <a:avLst/>
          </a:prstGeom>
          <a:solidFill>
            <a:srgbClr val="FF000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785786" y="5214950"/>
            <a:ext cx="129614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현 단계</a:t>
            </a:r>
            <a:endParaRPr lang="ko-KR" altLang="en-US" dirty="0">
              <a:solidFill>
                <a:srgbClr val="FF0000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0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Ⅱ</a:t>
            </a: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kumimoji="0" lang="ko-KR" alt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가금육</a:t>
            </a:r>
            <a:r>
              <a:rPr kumimoji="0" lang="ko-KR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수출협의 진행 상황</a:t>
            </a: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08720"/>
            <a:ext cx="8786843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201689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dirty="0" err="1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가금육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일본</a:t>
            </a:r>
            <a:r>
              <a:rPr kumimoji="0" lang="en-US" altLang="ko-KR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kumimoji="0" lang="ko-KR" altLang="en-US" sz="20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428860" y="4005064"/>
            <a:ext cx="1656184" cy="648072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서류 검토</a:t>
            </a:r>
            <a:endParaRPr lang="ko-KR" altLang="en-US" spc="-150" dirty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3" name="AutoShape 16"/>
          <p:cNvSpPr>
            <a:spLocks noChangeArrowheads="1"/>
          </p:cNvSpPr>
          <p:nvPr/>
        </p:nvSpPr>
        <p:spPr bwMode="gray">
          <a:xfrm>
            <a:off x="251520" y="2071678"/>
            <a:ext cx="1748712" cy="158417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00"/>
              </a:gs>
              <a:gs pos="50000">
                <a:srgbClr val="99CC00">
                  <a:gamma/>
                  <a:tint val="24314"/>
                  <a:invGamma/>
                </a:srgbClr>
              </a:gs>
              <a:gs pos="100000">
                <a:srgbClr val="99CC00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kumimoji="0"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수입재개 요청</a:t>
            </a:r>
            <a:endParaRPr kumimoji="0" lang="en-US" altLang="ko-KR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('11.9</a:t>
            </a:r>
            <a:r>
              <a:rPr lang="ko-KR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월</a:t>
            </a:r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)</a:t>
            </a:r>
            <a:endParaRPr kumimoji="0" lang="en-US" altLang="ko-KR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4" name="AutoShape 16"/>
          <p:cNvSpPr>
            <a:spLocks noChangeArrowheads="1"/>
          </p:cNvSpPr>
          <p:nvPr/>
        </p:nvSpPr>
        <p:spPr bwMode="gray">
          <a:xfrm>
            <a:off x="2214546" y="2060848"/>
            <a:ext cx="2143140" cy="158417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00"/>
              </a:gs>
              <a:gs pos="50000">
                <a:srgbClr val="99CC00">
                  <a:gamma/>
                  <a:tint val="24314"/>
                  <a:invGamma/>
                </a:srgbClr>
              </a:gs>
              <a:gs pos="100000">
                <a:srgbClr val="99CC00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수입위험분석 실시</a:t>
            </a:r>
            <a:endParaRPr lang="en-US" altLang="ko-KR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('11~'13</a:t>
            </a:r>
            <a:r>
              <a:rPr lang="ko-KR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년</a:t>
            </a:r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현재</a:t>
            </a:r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)</a:t>
            </a:r>
            <a:endParaRPr lang="en-US" altLang="ko-KR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7" name="AutoShape 16"/>
          <p:cNvSpPr>
            <a:spLocks noChangeArrowheads="1"/>
          </p:cNvSpPr>
          <p:nvPr/>
        </p:nvSpPr>
        <p:spPr bwMode="gray">
          <a:xfrm>
            <a:off x="4572000" y="2060848"/>
            <a:ext cx="2143140" cy="158417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00"/>
              </a:gs>
              <a:gs pos="50000">
                <a:srgbClr val="99CC00">
                  <a:gamma/>
                  <a:tint val="24314"/>
                  <a:invGamma/>
                </a:srgbClr>
              </a:gs>
              <a:gs pos="100000">
                <a:srgbClr val="99CC00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수출위생조건 및 </a:t>
            </a:r>
            <a:endParaRPr lang="en-US" altLang="ko-KR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증명서 서식 협의</a:t>
            </a:r>
            <a:endParaRPr lang="en-US" altLang="ko-KR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gray">
          <a:xfrm>
            <a:off x="6929454" y="2060848"/>
            <a:ext cx="2071702" cy="158417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CC00"/>
              </a:gs>
              <a:gs pos="50000">
                <a:srgbClr val="99CC00">
                  <a:gamma/>
                  <a:tint val="24314"/>
                  <a:invGamma/>
                </a:srgbClr>
              </a:gs>
              <a:gs pos="100000">
                <a:srgbClr val="99CC00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수출 희망작업장 </a:t>
            </a:r>
            <a:endParaRPr lang="en-US" altLang="ko-KR" sz="20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ko-KR" alt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현장점검</a:t>
            </a:r>
            <a:endParaRPr lang="en-US" altLang="ko-KR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2428860" y="5157192"/>
            <a:ext cx="1656184" cy="648072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pc="-150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현지 조사</a:t>
            </a:r>
            <a:endParaRPr lang="en-US" altLang="ko-KR" spc="-150" dirty="0" smtClean="0">
              <a:solidFill>
                <a:srgbClr val="D40A52"/>
              </a:solidFill>
              <a:latin typeface="HY동녘M" pitchFamily="18" charset="-127"/>
              <a:ea typeface="HY동녘M" pitchFamily="18" charset="-127"/>
            </a:endParaRPr>
          </a:p>
          <a:p>
            <a:pPr lvl="0" algn="ctr"/>
            <a:r>
              <a:rPr lang="en-US" altLang="ko-KR" sz="1400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en-US" altLang="ko-KR" sz="1400" dirty="0" smtClean="0">
                <a:solidFill>
                  <a:srgbClr val="D40A5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Y동녘M" pitchFamily="18" charset="-127"/>
                <a:ea typeface="HY동녘M" pitchFamily="18" charset="-127"/>
              </a:rPr>
              <a:t>'13.12.2~12.5)</a:t>
            </a:r>
            <a:r>
              <a:rPr lang="ko-KR" altLang="en-US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 </a:t>
            </a:r>
            <a:endParaRPr lang="en-US" altLang="ko-KR" dirty="0" smtClean="0">
              <a:solidFill>
                <a:srgbClr val="D40A52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0" name="아래쪽 화살표 29"/>
          <p:cNvSpPr/>
          <p:nvPr/>
        </p:nvSpPr>
        <p:spPr>
          <a:xfrm>
            <a:off x="3214678" y="4653136"/>
            <a:ext cx="144016" cy="432048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모서리가 둥근 사각형 설명선 33"/>
          <p:cNvSpPr/>
          <p:nvPr/>
        </p:nvSpPr>
        <p:spPr>
          <a:xfrm>
            <a:off x="7358082" y="4071942"/>
            <a:ext cx="1643074" cy="1440160"/>
          </a:xfrm>
          <a:prstGeom prst="wedgeRoundRectCallout">
            <a:avLst>
              <a:gd name="adj1" fmla="val -21704"/>
              <a:gd name="adj2" fmla="val -74963"/>
              <a:gd name="adj3" fmla="val 16667"/>
            </a:avLst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현지조사 결과</a:t>
            </a:r>
            <a:r>
              <a:rPr lang="en-US" altLang="ko-KR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,</a:t>
            </a:r>
            <a:r>
              <a:rPr lang="ko-KR" altLang="en-US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 </a:t>
            </a:r>
            <a:endParaRPr lang="en-US" altLang="ko-KR" sz="1700" spc="-150" dirty="0" smtClean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적합한 작업장만 </a:t>
            </a:r>
            <a:endParaRPr lang="en-US" altLang="ko-KR" sz="1700" spc="-150" dirty="0" smtClean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수출 가능</a:t>
            </a:r>
            <a:endParaRPr lang="ko-KR" altLang="en-US" sz="1700" spc="-150" dirty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5" name="오른쪽 화살표 34"/>
          <p:cNvSpPr/>
          <p:nvPr/>
        </p:nvSpPr>
        <p:spPr>
          <a:xfrm>
            <a:off x="2071670" y="2852936"/>
            <a:ext cx="144016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오른쪽 화살표 36"/>
          <p:cNvSpPr/>
          <p:nvPr/>
        </p:nvSpPr>
        <p:spPr>
          <a:xfrm>
            <a:off x="4429124" y="2852936"/>
            <a:ext cx="144016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오른쪽 화살표 37"/>
          <p:cNvSpPr/>
          <p:nvPr/>
        </p:nvSpPr>
        <p:spPr>
          <a:xfrm>
            <a:off x="6786578" y="2852936"/>
            <a:ext cx="144016" cy="1440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사각형 설명선 21"/>
          <p:cNvSpPr/>
          <p:nvPr/>
        </p:nvSpPr>
        <p:spPr>
          <a:xfrm>
            <a:off x="4357686" y="4071942"/>
            <a:ext cx="2034464" cy="1440160"/>
          </a:xfrm>
          <a:prstGeom prst="wedgeRoundRectCallout">
            <a:avLst>
              <a:gd name="adj1" fmla="val -43602"/>
              <a:gd name="adj2" fmla="val -117737"/>
              <a:gd name="adj3" fmla="val 16667"/>
            </a:avLst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700" spc="-150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종합 평가 검토</a:t>
            </a:r>
            <a:r>
              <a:rPr lang="en-US" altLang="ko-KR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17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가축위생부회의 자문</a:t>
            </a:r>
            <a:endParaRPr lang="en-US" altLang="ko-KR" sz="1700" spc="-150" dirty="0" smtClean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5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15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내</a:t>
            </a:r>
            <a:r>
              <a:rPr lang="en-US" altLang="ko-KR" sz="15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·</a:t>
            </a:r>
            <a:r>
              <a:rPr lang="ko-KR" altLang="en-US" sz="15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외부 전문가로 구성</a:t>
            </a:r>
            <a:r>
              <a:rPr lang="en-US" altLang="ko-KR" sz="1500" spc="-15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)</a:t>
            </a:r>
          </a:p>
        </p:txBody>
      </p:sp>
      <p:sp>
        <p:nvSpPr>
          <p:cNvPr id="39" name="아래쪽 화살표 38"/>
          <p:cNvSpPr/>
          <p:nvPr/>
        </p:nvSpPr>
        <p:spPr>
          <a:xfrm rot="5400000">
            <a:off x="6142496" y="4215958"/>
            <a:ext cx="288032" cy="428628"/>
          </a:xfrm>
          <a:prstGeom prst="downArrow">
            <a:avLst/>
          </a:prstGeom>
          <a:solidFill>
            <a:srgbClr val="FF000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6286512" y="4143380"/>
            <a:ext cx="129614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현 단계</a:t>
            </a:r>
            <a:endParaRPr lang="ko-KR" altLang="en-US" dirty="0">
              <a:solidFill>
                <a:srgbClr val="FF0000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0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Ⅱ</a:t>
            </a: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kumimoji="0" lang="ko-KR" alt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가금육</a:t>
            </a:r>
            <a:r>
              <a:rPr kumimoji="0" lang="ko-KR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수출협의 진행 상황</a:t>
            </a: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285720" y="1500174"/>
            <a:ext cx="8501122" cy="32861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  <a:buFont typeface="HY견고딕" pitchFamily="18" charset="-127"/>
              <a:buChar char="▣"/>
            </a:pP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베트남 현지보도 후 한국 내 </a:t>
            </a:r>
            <a:r>
              <a:rPr lang="ko-KR" altLang="en-US" sz="2000" u="sng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베트남 수출작업장 승인 및 관리 강화</a:t>
            </a:r>
            <a:endParaRPr lang="en-US" altLang="ko-KR" sz="2000" u="sng" dirty="0" smtClean="0">
              <a:solidFill>
                <a:srgbClr val="FF0000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’13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년 신규 승인 작업장</a:t>
            </a: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(14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개</a:t>
            </a: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)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에 대한 자료 보완 지속 요구</a:t>
            </a:r>
            <a:endParaRPr lang="en-US" altLang="ko-KR" spc="-150" dirty="0" smtClean="0"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500" dirty="0" smtClean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Font typeface="HY견고딕" pitchFamily="18" charset="-127"/>
              <a:buChar char="▣"/>
            </a:pPr>
            <a:r>
              <a:rPr lang="ko-KR" altLang="en-US" sz="2000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베트남의 평가는 완료</a:t>
            </a: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요구자료에 대한 성실한 자료 작성 필요</a:t>
            </a:r>
            <a:endParaRPr lang="en-US" altLang="ko-KR" sz="20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D40A52"/>
              </a:buClr>
              <a:buFont typeface="Wingdings" pitchFamily="2" charset="2"/>
              <a:buChar char="l"/>
            </a:pPr>
            <a:r>
              <a:rPr lang="en-US" altLang="ko-KR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최근 베트남은 제품생산 공정 흐름도</a:t>
            </a:r>
            <a: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세부 구역 설명</a:t>
            </a:r>
            <a: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, HACCP </a:t>
            </a:r>
            <a:r>
              <a:rPr lang="ko-KR" altLang="en-US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인증자료</a:t>
            </a:r>
            <a: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제품    </a:t>
            </a:r>
            <a: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/>
            </a:r>
            <a:b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</a:br>
            <a: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표시사항</a:t>
            </a:r>
            <a: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원료 운송방법 등에 관한</a:t>
            </a:r>
            <a: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세부적인 설명자료 요구</a:t>
            </a:r>
            <a:endParaRPr lang="ko-KR" altLang="en-US" dirty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57224" y="2357430"/>
            <a:ext cx="7429552" cy="12144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&lt;</a:t>
            </a:r>
            <a:r>
              <a:rPr lang="ko-KR" altLang="en-US" sz="1600" b="1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베트남 현지 신문 보도내용 </a:t>
            </a:r>
            <a:r>
              <a:rPr lang="en-US" altLang="ko-KR" sz="1600" b="1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‘12.10.&gt;</a:t>
            </a:r>
          </a:p>
          <a:p>
            <a:pPr algn="ctr"/>
            <a:endParaRPr lang="en-US" altLang="ko-KR" sz="800" b="1" dirty="0" smtClean="0">
              <a:solidFill>
                <a:schemeClr val="tx1"/>
              </a:solidFill>
              <a:latin typeface="궁서체" pitchFamily="17" charset="-127"/>
              <a:ea typeface="궁서체" pitchFamily="17" charset="-127"/>
            </a:endParaRPr>
          </a:p>
          <a:p>
            <a:r>
              <a:rPr lang="en-US" altLang="ko-KR" sz="1600" b="1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 “</a:t>
            </a:r>
            <a:r>
              <a:rPr lang="ko-KR" altLang="en-US" sz="1600" b="1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가축사료를 수입하여 사람한테 판매한다</a:t>
            </a:r>
            <a:r>
              <a:rPr lang="en-US" altLang="ko-KR" sz="1600" b="1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”</a:t>
            </a:r>
          </a:p>
          <a:p>
            <a:r>
              <a:rPr lang="en-US" altLang="ko-KR" sz="1600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 - </a:t>
            </a:r>
            <a:r>
              <a:rPr lang="ko-KR" altLang="en-US" sz="1600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한국산 산란 </a:t>
            </a:r>
            <a:r>
              <a:rPr lang="ko-KR" altLang="en-US" sz="1600" dirty="0" err="1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노계가</a:t>
            </a:r>
            <a:r>
              <a:rPr lang="ko-KR" altLang="en-US" sz="1600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호치민에</a:t>
            </a:r>
            <a:r>
              <a:rPr lang="ko-KR" altLang="en-US" sz="1600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 있는 </a:t>
            </a:r>
            <a:r>
              <a:rPr lang="ko-KR" altLang="en-US" sz="1600" dirty="0" err="1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마트와</a:t>
            </a:r>
            <a:r>
              <a:rPr lang="ko-KR" altLang="en-US" sz="1600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 시장에 다량 납품되고 있으며</a:t>
            </a:r>
            <a:r>
              <a:rPr lang="en-US" altLang="ko-KR" sz="1600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,  </a:t>
            </a:r>
          </a:p>
          <a:p>
            <a:r>
              <a:rPr lang="en-US" altLang="ko-KR" sz="1600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   </a:t>
            </a:r>
            <a:r>
              <a:rPr lang="ko-KR" altLang="en-US" sz="1600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해당</a:t>
            </a:r>
            <a:r>
              <a:rPr lang="en-US" altLang="ko-KR" sz="1600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궁서체" pitchFamily="17" charset="-127"/>
                <a:ea typeface="궁서체" pitchFamily="17" charset="-127"/>
              </a:rPr>
              <a:t>닭고기는 영양가치가 적어 사료 원료로 사용</a:t>
            </a:r>
            <a:endParaRPr lang="ko-KR" altLang="en-US" sz="1600" dirty="0">
              <a:solidFill>
                <a:schemeClr val="tx1"/>
              </a:solidFill>
              <a:latin typeface="궁서체" pitchFamily="17" charset="-127"/>
              <a:ea typeface="궁서체" pitchFamily="17" charset="-127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227337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dirty="0" err="1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가금육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베트남</a:t>
            </a:r>
            <a:r>
              <a:rPr kumimoji="0" lang="en-US" altLang="ko-KR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kumimoji="0" lang="ko-KR" altLang="en-US" sz="20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Ⅱ</a:t>
            </a: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kumimoji="0" lang="ko-KR" altLang="en-US" sz="2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가금육</a:t>
            </a:r>
            <a:r>
              <a:rPr kumimoji="0" lang="ko-KR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수출협의 진행 상황</a:t>
            </a: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13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214282" y="5072074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428596" y="5143512"/>
            <a:ext cx="201689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dirty="0" err="1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가금육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대만</a:t>
            </a:r>
            <a:r>
              <a:rPr kumimoji="0" lang="en-US" altLang="ko-KR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kumimoji="0" lang="ko-KR" altLang="en-US" sz="20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85720" y="5715016"/>
            <a:ext cx="8143964" cy="7143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altLang="ko-KR" sz="2000" spc="-15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pc="-150" dirty="0" smtClean="0"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buClr>
                <a:srgbClr val="002060"/>
              </a:buClr>
              <a:buFont typeface="HY견고딕" pitchFamily="18" charset="-127"/>
              <a:buChar char="▣"/>
            </a:pPr>
            <a:r>
              <a:rPr lang="ko-KR" altLang="en-US" sz="2000" dirty="0" smtClean="0">
                <a:solidFill>
                  <a:srgbClr val="002060"/>
                </a:solidFill>
                <a:latin typeface="HY동녘M" pitchFamily="18" charset="-127"/>
                <a:ea typeface="HY동녘M" pitchFamily="18" charset="-127"/>
              </a:rPr>
              <a:t> 우리나라의 </a:t>
            </a:r>
            <a:r>
              <a:rPr lang="ko-KR" altLang="en-US" sz="2000" dirty="0" err="1" smtClean="0">
                <a:solidFill>
                  <a:srgbClr val="002060"/>
                </a:solidFill>
                <a:latin typeface="HY동녘M" pitchFamily="18" charset="-127"/>
                <a:ea typeface="HY동녘M" pitchFamily="18" charset="-127"/>
              </a:rPr>
              <a:t>고병원성</a:t>
            </a:r>
            <a:r>
              <a:rPr lang="ko-KR" altLang="en-US" sz="2000" dirty="0" smtClean="0">
                <a:solidFill>
                  <a:srgbClr val="002060"/>
                </a:solidFill>
                <a:latin typeface="HY동녘M" pitchFamily="18" charset="-127"/>
                <a:ea typeface="HY동녘M" pitchFamily="18" charset="-127"/>
              </a:rPr>
              <a:t> 조류인플루엔자 청정지역</a:t>
            </a:r>
            <a:r>
              <a:rPr lang="en-US" altLang="ko-KR" sz="2000" dirty="0" smtClean="0">
                <a:solidFill>
                  <a:srgbClr val="002060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rgbClr val="002060"/>
                </a:solidFill>
                <a:latin typeface="HY동녘M" pitchFamily="18" charset="-127"/>
                <a:ea typeface="HY동녘M" pitchFamily="18" charset="-127"/>
              </a:rPr>
              <a:t>인정여부 평가 중</a:t>
            </a:r>
            <a:r>
              <a:rPr lang="en-US" altLang="ko-KR" sz="2000" dirty="0" smtClean="0">
                <a:solidFill>
                  <a:srgbClr val="002060"/>
                </a:solidFill>
                <a:latin typeface="HY동녘M" pitchFamily="18" charset="-127"/>
                <a:ea typeface="HY동녘M" pitchFamily="18" charset="-127"/>
              </a:rPr>
              <a:t> </a:t>
            </a:r>
            <a:endParaRPr lang="en-US" altLang="ko-KR" dirty="0" smtClean="0">
              <a:solidFill>
                <a:srgbClr val="002060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12.7</a:t>
            </a:r>
            <a:r>
              <a:rPr lang="ko-KR" altLang="en-US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월</a:t>
            </a:r>
            <a: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~13.10</a:t>
            </a:r>
            <a:r>
              <a:rPr lang="ko-KR" altLang="en-US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월 대만 측 위험평가를 위한 추가 요청자료 송부</a:t>
            </a:r>
            <a: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총 </a:t>
            </a:r>
            <a: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회</a:t>
            </a:r>
            <a: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dirty="0" smtClean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 smtClean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5"/>
          <p:cNvGrpSpPr>
            <a:grpSpLocks/>
          </p:cNvGrpSpPr>
          <p:nvPr/>
        </p:nvGrpSpPr>
        <p:grpSpPr bwMode="auto">
          <a:xfrm>
            <a:off x="288032" y="2636912"/>
            <a:ext cx="8676456" cy="1656184"/>
            <a:chOff x="1468395" y="1347759"/>
            <a:chExt cx="7153110" cy="1128058"/>
          </a:xfrm>
        </p:grpSpPr>
        <p:pic>
          <p:nvPicPr>
            <p:cNvPr id="3" name="Picture 13" descr="C:\Users\Administrator\Desktop\1221\그림58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68395" y="1347759"/>
              <a:ext cx="7153110" cy="1128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40"/>
            <p:cNvSpPr txBox="1">
              <a:spLocks noChangeArrowheads="1"/>
            </p:cNvSpPr>
            <p:nvPr/>
          </p:nvSpPr>
          <p:spPr bwMode="auto">
            <a:xfrm>
              <a:off x="1765222" y="1634688"/>
              <a:ext cx="526136" cy="48214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91423" tIns="45712" rIns="91423" bIns="45712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4000" dirty="0" smtClean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Ⅲ</a:t>
              </a:r>
              <a:endParaRPr lang="en-US" altLang="ko-KR" sz="4000" dirty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619672" y="3142709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주요 국가의 수입허용절차</a:t>
            </a:r>
            <a:endParaRPr lang="ko-KR" altLang="en-US" sz="3600" b="1" dirty="0"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282" y="1071546"/>
            <a:ext cx="8715375" cy="5429288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44" y="1000108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85720" y="1071546"/>
            <a:ext cx="33185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D40A52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dirty="0" err="1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동축산물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수출 추진 절차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8" name="다이어그램 7"/>
          <p:cNvGraphicFramePr/>
          <p:nvPr/>
        </p:nvGraphicFramePr>
        <p:xfrm>
          <a:off x="500034" y="1857364"/>
          <a:ext cx="5643602" cy="4364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아래쪽 화살표 8"/>
          <p:cNvSpPr/>
          <p:nvPr/>
        </p:nvSpPr>
        <p:spPr>
          <a:xfrm flipH="1">
            <a:off x="6300192" y="1772816"/>
            <a:ext cx="720080" cy="4248472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구름 모양 설명선 10"/>
          <p:cNvSpPr/>
          <p:nvPr/>
        </p:nvSpPr>
        <p:spPr>
          <a:xfrm>
            <a:off x="6876256" y="3861048"/>
            <a:ext cx="2088232" cy="1512168"/>
          </a:xfrm>
          <a:prstGeom prst="cloudCallout">
            <a:avLst>
              <a:gd name="adj1" fmla="val -46001"/>
              <a:gd name="adj2" fmla="val 60940"/>
            </a:avLst>
          </a:prstGeom>
          <a:gradFill>
            <a:gsLst>
              <a:gs pos="0">
                <a:schemeClr val="bg1"/>
              </a:gs>
              <a:gs pos="78000">
                <a:srgbClr val="D2D1D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?? </a:t>
            </a:r>
            <a:r>
              <a:rPr lang="ko-KR" alt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년 소요</a:t>
            </a:r>
            <a:endParaRPr lang="ko-KR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876257" y="1772816"/>
            <a:ext cx="2016223" cy="1584176"/>
            <a:chOff x="2086" y="1314"/>
            <a:chExt cx="1691" cy="845"/>
          </a:xfrm>
        </p:grpSpPr>
        <p:sp>
          <p:nvSpPr>
            <p:cNvPr id="38" name="Oval 16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46275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9" name="Oval 17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alpha val="0"/>
                  </a:srgbClr>
                </a:gs>
                <a:gs pos="100000">
                  <a:srgbClr val="FFCC00">
                    <a:gamma/>
                    <a:tint val="34902"/>
                    <a:invGamma/>
                  </a:srgb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0" name="Oval 18"/>
            <p:cNvSpPr>
              <a:spLocks noChangeArrowheads="1"/>
            </p:cNvSpPr>
            <p:nvPr/>
          </p:nvSpPr>
          <p:spPr bwMode="gray">
            <a:xfrm>
              <a:off x="2125" y="1332"/>
              <a:ext cx="1570" cy="770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79216"/>
                    <a:invGamma/>
                  </a:srgbClr>
                </a:gs>
                <a:gs pos="100000">
                  <a:srgbClr val="FFCC00">
                    <a:alpha val="48000"/>
                  </a:srgb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1" name="Oval 19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tint val="0"/>
                    <a:invGamma/>
                  </a:srgbClr>
                </a:gs>
                <a:gs pos="100000">
                  <a:srgbClr val="FFCC00">
                    <a:alpha val="38000"/>
                  </a:srgb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6922758" y="2215260"/>
            <a:ext cx="1935145" cy="7086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latinLnBrk="0" hangingPunct="0"/>
            <a:r>
              <a:rPr kumimoji="0" lang="ko-KR" altLang="en-US" sz="2000" b="1" dirty="0" smtClean="0">
                <a:solidFill>
                  <a:srgbClr val="000000"/>
                </a:solidFill>
                <a:latin typeface="Arial" charset="0"/>
              </a:rPr>
              <a:t>국가별 </a:t>
            </a:r>
            <a:r>
              <a:rPr kumimoji="0" lang="en-US" altLang="ko-KR" sz="2000" b="1" dirty="0" smtClean="0">
                <a:solidFill>
                  <a:srgbClr val="000000"/>
                </a:solidFill>
                <a:latin typeface="Arial" charset="0"/>
              </a:rPr>
              <a:t>, </a:t>
            </a:r>
            <a:r>
              <a:rPr kumimoji="0" lang="ko-KR" altLang="en-US" sz="2000" b="1" dirty="0" smtClean="0">
                <a:solidFill>
                  <a:srgbClr val="000000"/>
                </a:solidFill>
                <a:latin typeface="Arial" charset="0"/>
              </a:rPr>
              <a:t>품목별</a:t>
            </a:r>
            <a:endParaRPr kumimoji="0" lang="en-US" altLang="ko-KR" sz="2000" b="1" dirty="0" smtClean="0">
              <a:solidFill>
                <a:srgbClr val="000000"/>
              </a:solidFill>
              <a:latin typeface="Arial" charset="0"/>
            </a:endParaRPr>
          </a:p>
          <a:p>
            <a:pPr algn="ctr" eaLnBrk="0" latinLnBrk="0" hangingPunct="0"/>
            <a:r>
              <a:rPr lang="ko-KR" altLang="en-US" sz="2000" b="1" dirty="0" smtClean="0">
                <a:solidFill>
                  <a:srgbClr val="000000"/>
                </a:solidFill>
                <a:latin typeface="Arial" charset="0"/>
              </a:rPr>
              <a:t>절차 상이</a:t>
            </a:r>
            <a:endParaRPr kumimoji="0" lang="en-US" altLang="ko-KR" sz="20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7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/>
                <a:ea typeface="HY견고딕"/>
                <a:cs typeface="+mj-cs"/>
              </a:rPr>
              <a:t>Ⅲ</a:t>
            </a: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kumimoji="0" lang="ko-KR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주요 국가의 수입허용 절차</a:t>
            </a: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365997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국내 축산물 수출 검역 단계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580162"/>
            <a:ext cx="3216799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3946" y="1537482"/>
            <a:ext cx="3500462" cy="448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아래쪽 화살표 9"/>
          <p:cNvSpPr/>
          <p:nvPr/>
        </p:nvSpPr>
        <p:spPr>
          <a:xfrm rot="16200000">
            <a:off x="3953544" y="2390156"/>
            <a:ext cx="327029" cy="674292"/>
          </a:xfrm>
          <a:prstGeom prst="downArrow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rgbClr val="FFC00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23528" y="4834390"/>
            <a:ext cx="4248472" cy="13092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70C0"/>
                </a:solidFill>
              </a:rPr>
              <a:t>※  </a:t>
            </a:r>
            <a:r>
              <a:rPr lang="ko-KR" altLang="en-US" sz="1600" b="1" dirty="0" smtClean="0">
                <a:solidFill>
                  <a:srgbClr val="0070C0"/>
                </a:solidFill>
              </a:rPr>
              <a:t>참고 </a:t>
            </a:r>
            <a:r>
              <a:rPr lang="en-US" altLang="ko-KR" sz="1600" b="1" dirty="0" smtClean="0">
                <a:solidFill>
                  <a:srgbClr val="0070C0"/>
                </a:solidFill>
              </a:rPr>
              <a:t>: </a:t>
            </a:r>
            <a:r>
              <a:rPr lang="ko-KR" altLang="en-US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농림축산검역본부</a:t>
            </a:r>
            <a:r>
              <a:rPr lang="ko-KR" altLang="en-US" sz="1600" b="1" dirty="0" smtClean="0">
                <a:solidFill>
                  <a:srgbClr val="0070C0"/>
                </a:solidFill>
              </a:rPr>
              <a:t> 홈페이지 </a:t>
            </a:r>
          </a:p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rgbClr val="0070C0"/>
                </a:solidFill>
              </a:rPr>
              <a:t>  ☞  </a:t>
            </a:r>
            <a:r>
              <a:rPr lang="ko-KR" altLang="en-US" sz="1500" b="1" dirty="0" smtClean="0">
                <a:solidFill>
                  <a:srgbClr val="0070C0"/>
                </a:solidFill>
              </a:rPr>
              <a:t>동물 </a:t>
            </a:r>
            <a:r>
              <a:rPr lang="en-US" altLang="ko-KR" sz="1500" b="1" dirty="0" smtClean="0">
                <a:solidFill>
                  <a:srgbClr val="0070C0"/>
                </a:solidFill>
              </a:rPr>
              <a:t>– </a:t>
            </a:r>
            <a:r>
              <a:rPr lang="ko-KR" altLang="en-US" sz="1500" b="1" dirty="0" smtClean="0">
                <a:solidFill>
                  <a:srgbClr val="0070C0"/>
                </a:solidFill>
              </a:rPr>
              <a:t>인터넷검역검사 </a:t>
            </a:r>
            <a:r>
              <a:rPr lang="en-US" altLang="ko-KR" sz="1500" b="1" dirty="0" smtClean="0">
                <a:solidFill>
                  <a:srgbClr val="0070C0"/>
                </a:solidFill>
              </a:rPr>
              <a:t>- </a:t>
            </a:r>
            <a:r>
              <a:rPr lang="ko-KR" altLang="en-US" sz="1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수출검역정보</a:t>
            </a:r>
            <a:endParaRPr lang="en-US" altLang="ko-KR" sz="15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altLang="ko-KR" sz="1500" b="1" dirty="0" smtClean="0">
                <a:solidFill>
                  <a:srgbClr val="0070C0"/>
                </a:solidFill>
              </a:rPr>
              <a:t>  ☞  http://www.QIA.go.kr</a:t>
            </a:r>
            <a:endParaRPr lang="ko-KR" altLang="en-US" sz="1500" b="1" dirty="0">
              <a:solidFill>
                <a:srgbClr val="0070C0"/>
              </a:solidFill>
            </a:endParaRPr>
          </a:p>
        </p:txBody>
      </p:sp>
      <p:sp>
        <p:nvSpPr>
          <p:cNvPr id="13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/>
                <a:ea typeface="HY견고딕"/>
              </a:rPr>
              <a:t>Ⅲ</a:t>
            </a: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주요 국가의 수입허용 절차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112082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개 요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57158" y="1357298"/>
            <a:ext cx="8501122" cy="50006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수입허용절차  </a:t>
            </a: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sz="20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① 가축전염병 유입방지</a:t>
            </a:r>
            <a:r>
              <a:rPr lang="en-US" altLang="ko-KR" sz="20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20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②</a:t>
            </a:r>
            <a:r>
              <a:rPr lang="en-US" altLang="ko-KR" sz="20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축산물 안전성</a:t>
            </a:r>
            <a:r>
              <a:rPr lang="ko-KR" altLang="en-US" sz="2000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확보</a:t>
            </a:r>
            <a:endParaRPr lang="en-US" altLang="ko-KR" sz="2000" dirty="0" smtClean="0"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l"/>
            </a:pPr>
            <a:r>
              <a:rPr lang="ko-KR" altLang="en-US" spc="-15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 축산물은 동물유래식품</a:t>
            </a:r>
            <a:r>
              <a:rPr lang="en-US" altLang="ko-KR" spc="-15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pc="-15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"</a:t>
            </a:r>
            <a:r>
              <a:rPr lang="ko-KR" altLang="en-US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가축질병</a:t>
            </a:r>
            <a:r>
              <a:rPr lang="en-US" altLang="ko-KR" dirty="0" smtClean="0">
                <a:solidFill>
                  <a:schemeClr val="tx2"/>
                </a:solidFill>
                <a:latin typeface="맑은 고딕"/>
                <a:ea typeface="맑은 고딕"/>
              </a:rPr>
              <a:t>"</a:t>
            </a:r>
            <a:r>
              <a:rPr lang="ko-KR" altLang="en-US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 및 </a:t>
            </a:r>
            <a:r>
              <a:rPr lang="en-US" altLang="ko-KR" dirty="0" smtClean="0">
                <a:solidFill>
                  <a:schemeClr val="tx2"/>
                </a:solidFill>
                <a:latin typeface="맑은 고딕"/>
                <a:ea typeface="맑은 고딕"/>
              </a:rPr>
              <a:t>"</a:t>
            </a:r>
            <a:r>
              <a:rPr lang="ko-KR" altLang="en-US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축산물 위생</a:t>
            </a:r>
            <a:r>
              <a:rPr lang="en-US" altLang="ko-KR" dirty="0" smtClean="0">
                <a:solidFill>
                  <a:schemeClr val="tx2"/>
                </a:solidFill>
              </a:rPr>
              <a:t>“ </a:t>
            </a:r>
            <a:r>
              <a:rPr lang="ko-KR" altLang="en-US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에 관한 평가 후 수입허용 </a:t>
            </a:r>
            <a:endParaRPr lang="en-US" altLang="ko-KR" dirty="0" smtClean="0">
              <a:solidFill>
                <a:schemeClr val="tx2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2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2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2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000" dirty="0" smtClean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500034" y="3071810"/>
          <a:ext cx="8215371" cy="2643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5"/>
                <a:gridCol w="1214446"/>
                <a:gridCol w="5715040"/>
              </a:tblGrid>
              <a:tr h="6608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/>
                        <a:t>유형</a:t>
                      </a:r>
                      <a:endParaRPr lang="ko-KR" alt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/>
                        <a:t>적용국가</a:t>
                      </a:r>
                      <a:endParaRPr lang="ko-KR" alt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/>
                        <a:t>주요 내용</a:t>
                      </a:r>
                      <a:endParaRPr lang="ko-KR" altLang="en-US" sz="1700" dirty="0"/>
                    </a:p>
                  </a:txBody>
                  <a:tcPr anchor="ctr"/>
                </a:tc>
              </a:tr>
              <a:tr h="6608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 smtClean="0"/>
                        <a:t>분리형</a:t>
                      </a:r>
                      <a:endParaRPr lang="ko-KR" altLang="en-US" sz="1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 smtClean="0"/>
                        <a:t>미국</a:t>
                      </a:r>
                      <a:endParaRPr lang="ko-KR" altLang="en-US" sz="1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spc="-150" dirty="0" smtClean="0"/>
                        <a:t>- </a:t>
                      </a:r>
                      <a:r>
                        <a:rPr lang="ko-KR" altLang="en-US" sz="1500" spc="-150" dirty="0" smtClean="0"/>
                        <a:t>가축질병 </a:t>
                      </a:r>
                      <a:r>
                        <a:rPr lang="en-US" altLang="ko-KR" sz="1500" spc="-150" dirty="0" smtClean="0"/>
                        <a:t>/ </a:t>
                      </a:r>
                      <a:r>
                        <a:rPr lang="ko-KR" altLang="en-US" sz="1500" spc="-150" dirty="0" smtClean="0"/>
                        <a:t>축산물 위생 관리제도를 </a:t>
                      </a:r>
                      <a:r>
                        <a:rPr lang="en-US" altLang="ko-KR" sz="1500" spc="-15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ko-KR" altLang="en-US" sz="1500" spc="-150" dirty="0" smtClean="0">
                          <a:solidFill>
                            <a:srgbClr val="FF0000"/>
                          </a:solidFill>
                        </a:rPr>
                        <a:t>개 기관</a:t>
                      </a:r>
                      <a:r>
                        <a:rPr lang="ko-KR" altLang="en-US" sz="1500" spc="-150" dirty="0" smtClean="0"/>
                        <a:t>에서 분리하여 운영</a:t>
                      </a:r>
                      <a:endParaRPr lang="ko-KR" altLang="en-US" sz="1500" spc="-150" dirty="0"/>
                    </a:p>
                  </a:txBody>
                  <a:tcPr anchor="ctr"/>
                </a:tc>
              </a:tr>
              <a:tr h="6608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 err="1" smtClean="0"/>
                        <a:t>통합형</a:t>
                      </a:r>
                      <a:endParaRPr lang="ko-KR" altLang="en-US" sz="1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 smtClean="0"/>
                        <a:t>유럽</a:t>
                      </a:r>
                      <a:endParaRPr lang="ko-KR" altLang="en-US" sz="1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spc="-150" dirty="0" smtClean="0"/>
                        <a:t>- </a:t>
                      </a:r>
                      <a:r>
                        <a:rPr lang="ko-KR" altLang="en-US" sz="1500" spc="-150" dirty="0" smtClean="0"/>
                        <a:t>가축질병 </a:t>
                      </a:r>
                      <a:r>
                        <a:rPr lang="en-US" altLang="ko-KR" sz="1500" spc="-150" dirty="0" smtClean="0"/>
                        <a:t>/ </a:t>
                      </a:r>
                      <a:r>
                        <a:rPr lang="ko-KR" altLang="en-US" sz="1500" spc="-150" dirty="0" smtClean="0"/>
                        <a:t>축산물 위생 관리제도를 </a:t>
                      </a:r>
                      <a:r>
                        <a:rPr lang="ko-KR" altLang="en-US" sz="1500" spc="-150" dirty="0" smtClean="0">
                          <a:solidFill>
                            <a:srgbClr val="FF0000"/>
                          </a:solidFill>
                        </a:rPr>
                        <a:t>통합</a:t>
                      </a:r>
                      <a:r>
                        <a:rPr lang="ko-KR" altLang="en-US" sz="1500" spc="-150" dirty="0" smtClean="0"/>
                        <a:t>하여 운영</a:t>
                      </a:r>
                    </a:p>
                  </a:txBody>
                  <a:tcPr anchor="ctr"/>
                </a:tc>
              </a:tr>
              <a:tr h="6608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 err="1" smtClean="0"/>
                        <a:t>사후관리형</a:t>
                      </a:r>
                      <a:endParaRPr lang="ko-KR" altLang="en-US" sz="1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dirty="0" smtClean="0"/>
                        <a:t>일본</a:t>
                      </a:r>
                      <a:endParaRPr lang="ko-KR" altLang="en-US" sz="1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400" spc="-150" dirty="0" smtClean="0"/>
                        <a:t>가축질병에 대한 수입허용절차를 운영하고 있으나</a:t>
                      </a:r>
                      <a:r>
                        <a:rPr lang="en-US" altLang="ko-KR" sz="1400" spc="-150" dirty="0" smtClean="0"/>
                        <a:t>, </a:t>
                      </a:r>
                      <a:r>
                        <a:rPr lang="ko-KR" altLang="en-US" sz="1400" spc="-150" dirty="0" smtClean="0"/>
                        <a:t>축산물 위생에 관한 별도   </a:t>
                      </a:r>
                      <a:endParaRPr lang="en-US" altLang="ko-KR" sz="1400" spc="-15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spc="-150" dirty="0" smtClean="0"/>
                        <a:t>  </a:t>
                      </a:r>
                      <a:r>
                        <a:rPr lang="ko-KR" altLang="en-US" sz="1400" spc="-150" dirty="0" smtClean="0"/>
                        <a:t>수입허용절차는 없으며  도착지 사후 검사를 실시하여 수입 적합여부 판정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Y견고딕" pitchFamily="18" charset="-127"/>
              <a:buChar char="Ⅲ"/>
              <a:tabLst/>
              <a:defRPr/>
            </a:pP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kumimoji="0" lang="ko-KR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주요 국가 수입허용 절차</a:t>
            </a: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11817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미  국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57158" y="1643050"/>
            <a:ext cx="8501122" cy="50006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HY견고딕" pitchFamily="18" charset="-127"/>
              <a:buChar char="▣"/>
            </a:pP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미 </a:t>
            </a:r>
            <a:r>
              <a:rPr lang="ko-KR" altLang="en-US" sz="2200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농업부</a:t>
            </a:r>
            <a:r>
              <a:rPr lang="en-US" altLang="ko-KR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(USDA)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의 </a:t>
            </a:r>
            <a:r>
              <a:rPr lang="en-US" altLang="ko-KR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2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개 기관이 수입위험평가 실시</a:t>
            </a:r>
            <a:endParaRPr lang="en-US" altLang="ko-KR" sz="22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endParaRPr lang="en-US" altLang="ko-KR" sz="5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미 </a:t>
            </a:r>
            <a:r>
              <a:rPr lang="ko-KR" altLang="en-US" sz="2000" dirty="0" err="1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동식물검역청</a:t>
            </a:r>
            <a:r>
              <a:rPr lang="en-US" altLang="ko-KR" sz="20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(APHIS) </a:t>
            </a:r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sz="20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가축질병 위험평가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서류검사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+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현장조사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)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구제역</a:t>
            </a: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err="1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고병원성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AI 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등 가축질병 청정국가 목록에 등재</a:t>
            </a: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 lvl="2">
              <a:lnSpc>
                <a:spcPct val="150000"/>
              </a:lnSpc>
              <a:buFont typeface="Wingdings" pitchFamily="2" charset="2"/>
              <a:buChar char="ü"/>
            </a:pPr>
            <a:endParaRPr lang="en-US" altLang="ko-KR" sz="20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20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미 </a:t>
            </a:r>
            <a:r>
              <a:rPr lang="ko-KR" altLang="en-US" sz="2000" dirty="0" err="1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식품안전검사청</a:t>
            </a:r>
            <a:r>
              <a:rPr lang="en-US" altLang="ko-KR" sz="20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(FSIS) </a:t>
            </a:r>
            <a:r>
              <a:rPr lang="en-US" altLang="ko-KR" sz="2000" dirty="0" smtClean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sz="2000" dirty="0" smtClean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축산물 위생평가</a:t>
            </a:r>
            <a:r>
              <a:rPr lang="en-US" altLang="ko-KR" sz="20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서류검사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+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현장조사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)</a:t>
            </a:r>
            <a:r>
              <a:rPr lang="en-US" altLang="ko-KR" sz="16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ü"/>
            </a:pP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위생평가</a:t>
            </a: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동등성 평가</a:t>
            </a: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) 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후 해당제품의 대미 </a:t>
            </a:r>
            <a:r>
              <a:rPr lang="ko-KR" altLang="en-US" dirty="0" err="1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수출가능국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목록에 등재</a:t>
            </a: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 lvl="2">
              <a:lnSpc>
                <a:spcPct val="150000"/>
              </a:lnSpc>
            </a:pPr>
            <a:endParaRPr lang="en-US" altLang="ko-KR" sz="14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20000"/>
              </a:lnSpc>
              <a:buFont typeface="HY견고딕" pitchFamily="18" charset="-127"/>
              <a:buChar char="▣"/>
            </a:pPr>
            <a:r>
              <a:rPr lang="en-US" altLang="ko-KR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먼저 </a:t>
            </a:r>
            <a:r>
              <a:rPr lang="en-US" altLang="ko-KR" sz="2200" spc="-15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APHIS</a:t>
            </a:r>
            <a:r>
              <a:rPr lang="ko-KR" altLang="en-US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가</a:t>
            </a:r>
            <a:r>
              <a:rPr lang="en-US" altLang="ko-KR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방역분야 평가</a:t>
            </a:r>
            <a:r>
              <a:rPr lang="en-US" altLang="ko-KR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2200" spc="-150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그후</a:t>
            </a:r>
            <a:r>
              <a:rPr lang="ko-KR" altLang="en-US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2200" spc="-15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FSIS</a:t>
            </a:r>
            <a:r>
              <a:rPr lang="ko-KR" altLang="en-US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가</a:t>
            </a:r>
            <a:r>
              <a:rPr lang="en-US" altLang="ko-KR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위생분야 평가하고  해당 </a:t>
            </a:r>
            <a:r>
              <a:rPr lang="en-US" altLang="ko-KR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/>
            </a:r>
            <a:br>
              <a:rPr lang="en-US" altLang="ko-KR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</a:br>
            <a:r>
              <a:rPr lang="en-US" altLang="ko-KR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  </a:t>
            </a:r>
            <a:r>
              <a:rPr lang="ko-KR" altLang="en-US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품목에 대한 수입허용국가 여부 결정</a:t>
            </a:r>
            <a:endParaRPr lang="en-US" altLang="ko-KR" sz="2200" spc="-15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20000"/>
              </a:lnSpc>
              <a:buFont typeface="HY견고딕" pitchFamily="18" charset="-127"/>
              <a:buChar char="▣"/>
            </a:pPr>
            <a:endParaRPr lang="en-US" altLang="ko-KR" sz="500" spc="-15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한국산 삼계탕은 </a:t>
            </a:r>
            <a:r>
              <a:rPr lang="ko-KR" altLang="en-US" spc="-15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방역분야 평가 제외</a:t>
            </a:r>
            <a:r>
              <a:rPr lang="en-US" altLang="ko-KR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위생평가만 실시</a:t>
            </a:r>
            <a:endParaRPr lang="en-US" altLang="ko-KR" spc="-15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endParaRPr lang="en-US" altLang="ko-KR" spc="-15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20000"/>
              </a:lnSpc>
              <a:buClr>
                <a:schemeClr val="tx2">
                  <a:lumMod val="75000"/>
                </a:schemeClr>
              </a:buClr>
              <a:buFont typeface="HY견고딕" pitchFamily="18" charset="-127"/>
              <a:buChar char="▣"/>
            </a:pPr>
            <a:r>
              <a:rPr lang="en-US" altLang="ko-KR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관련 규정 </a:t>
            </a:r>
            <a:r>
              <a:rPr lang="en-US" altLang="ko-KR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: 9CFR92(</a:t>
            </a:r>
            <a:r>
              <a:rPr lang="ko-KR" altLang="en-US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동물</a:t>
            </a:r>
            <a:r>
              <a:rPr lang="en-US" altLang="ko-KR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), 9CFR381(</a:t>
            </a:r>
            <a:r>
              <a:rPr lang="ko-KR" altLang="en-US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가금제품</a:t>
            </a:r>
            <a:r>
              <a:rPr lang="en-US" altLang="ko-KR" sz="22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)</a:t>
            </a:r>
          </a:p>
          <a:p>
            <a:endParaRPr lang="ko-KR" altLang="en-US" dirty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0" name="그림 9" descr="aphis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760" y="928669"/>
            <a:ext cx="2884307" cy="366261"/>
          </a:xfrm>
          <a:prstGeom prst="rect">
            <a:avLst/>
          </a:prstGeom>
        </p:spPr>
      </p:pic>
      <p:pic>
        <p:nvPicPr>
          <p:cNvPr id="11" name="그림 10" descr="fsis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72198" y="1357298"/>
            <a:ext cx="2643206" cy="403625"/>
          </a:xfrm>
          <a:prstGeom prst="rect">
            <a:avLst/>
          </a:prstGeom>
        </p:spPr>
      </p:pic>
      <p:sp>
        <p:nvSpPr>
          <p:cNvPr id="12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/>
                <a:ea typeface="HY견고딕"/>
              </a:rPr>
              <a:t>Ⅲ</a:t>
            </a: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주요 국가의 수입허용 절차</a:t>
            </a:r>
            <a:endParaRPr lang="ko-KR" altLang="en-US" sz="2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28670"/>
            <a:ext cx="8786843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4" y="836712"/>
            <a:ext cx="6733382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11817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미 국</a:t>
            </a:r>
            <a:r>
              <a:rPr kumimoji="0" lang="en-US" altLang="ko-KR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55576" y="3137520"/>
            <a:ext cx="1371600" cy="1371600"/>
            <a:chOff x="1248" y="1680"/>
            <a:chExt cx="864" cy="864"/>
          </a:xfrm>
        </p:grpSpPr>
        <p:sp>
          <p:nvSpPr>
            <p:cNvPr id="21" name="AutoShape 4"/>
            <p:cNvSpPr>
              <a:spLocks noChangeArrowheads="1"/>
            </p:cNvSpPr>
            <p:nvPr/>
          </p:nvSpPr>
          <p:spPr bwMode="gray">
            <a:xfrm>
              <a:off x="1248" y="1680"/>
              <a:ext cx="864" cy="864"/>
            </a:xfrm>
            <a:prstGeom prst="roundRect">
              <a:avLst>
                <a:gd name="adj" fmla="val 11921"/>
              </a:avLst>
            </a:prstGeom>
            <a:solidFill>
              <a:srgbClr val="EEAD38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" name="Freeform 5"/>
            <p:cNvSpPr>
              <a:spLocks/>
            </p:cNvSpPr>
            <p:nvPr/>
          </p:nvSpPr>
          <p:spPr bwMode="gray">
            <a:xfrm>
              <a:off x="1296" y="1728"/>
              <a:ext cx="431" cy="432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EEAD38">
                    <a:gamma/>
                    <a:tint val="36471"/>
                    <a:invGamma/>
                  </a:srgbClr>
                </a:gs>
                <a:gs pos="50000">
                  <a:srgbClr val="EEAD38"/>
                </a:gs>
                <a:gs pos="100000">
                  <a:srgbClr val="EEAD38">
                    <a:gamma/>
                    <a:tint val="36471"/>
                    <a:invGamma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5" name="Text Box 6"/>
          <p:cNvSpPr txBox="1">
            <a:spLocks noChangeArrowheads="1"/>
          </p:cNvSpPr>
          <p:nvPr/>
        </p:nvSpPr>
        <p:spPr bwMode="gray">
          <a:xfrm>
            <a:off x="971600" y="3390091"/>
            <a:ext cx="902812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latinLnBrk="0" hangingPunct="0"/>
            <a:r>
              <a:rPr lang="ko-KR" alt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동녘M" pitchFamily="18" charset="-127"/>
                <a:ea typeface="HY동녘M" pitchFamily="18" charset="-127"/>
              </a:rPr>
              <a:t>서 류</a:t>
            </a:r>
            <a:endParaRPr lang="en-US" altLang="ko-KR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kumimoji="0" lang="ko-KR" alt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동녘M" pitchFamily="18" charset="-127"/>
                <a:ea typeface="HY동녘M" pitchFamily="18" charset="-127"/>
              </a:rPr>
              <a:t>검 토</a:t>
            </a:r>
            <a:endParaRPr kumimoji="0" lang="en-US" altLang="ko-KR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55576" y="4865712"/>
            <a:ext cx="1371600" cy="1371600"/>
            <a:chOff x="1248" y="1680"/>
            <a:chExt cx="864" cy="864"/>
          </a:xfrm>
        </p:grpSpPr>
        <p:sp>
          <p:nvSpPr>
            <p:cNvPr id="32" name="AutoShape 11"/>
            <p:cNvSpPr>
              <a:spLocks noChangeArrowheads="1"/>
            </p:cNvSpPr>
            <p:nvPr/>
          </p:nvSpPr>
          <p:spPr bwMode="gray">
            <a:xfrm>
              <a:off x="1248" y="1680"/>
              <a:ext cx="864" cy="864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rgbClr val="3BCFA1"/>
                </a:gs>
                <a:gs pos="100000">
                  <a:srgbClr val="3BCFA1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381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" name="Freeform 12"/>
            <p:cNvSpPr>
              <a:spLocks/>
            </p:cNvSpPr>
            <p:nvPr/>
          </p:nvSpPr>
          <p:spPr bwMode="gray">
            <a:xfrm>
              <a:off x="1296" y="1728"/>
              <a:ext cx="431" cy="432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3BCFA1">
                    <a:gamma/>
                    <a:tint val="36471"/>
                    <a:invGamma/>
                  </a:srgbClr>
                </a:gs>
                <a:gs pos="50000">
                  <a:srgbClr val="3BCFA1"/>
                </a:gs>
                <a:gs pos="100000">
                  <a:srgbClr val="3BCFA1">
                    <a:gamma/>
                    <a:tint val="36471"/>
                    <a:invGamma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2483768" y="3134346"/>
            <a:ext cx="6120680" cy="1557375"/>
            <a:chOff x="1728" y="1920"/>
            <a:chExt cx="3264" cy="888"/>
          </a:xfrm>
        </p:grpSpPr>
        <p:grpSp>
          <p:nvGrpSpPr>
            <p:cNvPr id="8" name="Group 15"/>
            <p:cNvGrpSpPr>
              <a:grpSpLocks/>
            </p:cNvGrpSpPr>
            <p:nvPr/>
          </p:nvGrpSpPr>
          <p:grpSpPr bwMode="auto">
            <a:xfrm>
              <a:off x="1728" y="1920"/>
              <a:ext cx="3264" cy="866"/>
              <a:chOff x="1728" y="1920"/>
              <a:chExt cx="3264" cy="866"/>
            </a:xfrm>
          </p:grpSpPr>
          <p:sp>
            <p:nvSpPr>
              <p:cNvPr id="44" name="AutoShape 16"/>
              <p:cNvSpPr>
                <a:spLocks noChangeArrowheads="1"/>
              </p:cNvSpPr>
              <p:nvPr/>
            </p:nvSpPr>
            <p:spPr bwMode="gray">
              <a:xfrm>
                <a:off x="1728" y="1920"/>
                <a:ext cx="3264" cy="866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FBEBD1"/>
                  </a:gs>
                  <a:gs pos="50000">
                    <a:srgbClr val="FBEBD1">
                      <a:gamma/>
                      <a:tint val="0"/>
                      <a:invGamma/>
                    </a:srgbClr>
                  </a:gs>
                  <a:gs pos="100000">
                    <a:srgbClr val="FBEBD1"/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5" name="Freeform 17"/>
              <p:cNvSpPr>
                <a:spLocks/>
              </p:cNvSpPr>
              <p:nvPr/>
            </p:nvSpPr>
            <p:spPr bwMode="gray">
              <a:xfrm>
                <a:off x="1776" y="1968"/>
                <a:ext cx="431" cy="432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43" name="Text Box 18"/>
            <p:cNvSpPr txBox="1">
              <a:spLocks noChangeArrowheads="1"/>
            </p:cNvSpPr>
            <p:nvPr/>
          </p:nvSpPr>
          <p:spPr bwMode="gray">
            <a:xfrm>
              <a:off x="1843" y="1951"/>
              <a:ext cx="3034" cy="8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>
                <a:lnSpc>
                  <a:spcPts val="2200"/>
                </a:lnSpc>
              </a:pPr>
              <a:r>
                <a:rPr lang="ko-KR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①</a:t>
              </a: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위생관리 </a:t>
              </a: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(Sanitation controls)</a:t>
              </a: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    </a:t>
              </a:r>
              <a:endParaRPr lang="en-US" altLang="ko-KR" sz="15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lvl="0">
                <a:lnSpc>
                  <a:spcPts val="2200"/>
                </a:lnSpc>
              </a:pP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② 동물질병관리 </a:t>
              </a: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(Animal disease controls)</a:t>
              </a:r>
            </a:p>
            <a:p>
              <a:pPr lvl="0">
                <a:lnSpc>
                  <a:spcPts val="2200"/>
                </a:lnSpc>
              </a:pP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③ 도축</a:t>
              </a: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및 가공 관리 </a:t>
              </a: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(Slaughter and Processing controls)</a:t>
              </a:r>
            </a:p>
            <a:p>
              <a:pPr lvl="0">
                <a:lnSpc>
                  <a:spcPts val="2200"/>
                </a:lnSpc>
              </a:pP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④ 잔류물질 관리 </a:t>
              </a: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(Residue controls)    </a:t>
              </a:r>
            </a:p>
            <a:p>
              <a:pPr lvl="0">
                <a:lnSpc>
                  <a:spcPts val="2200"/>
                </a:lnSpc>
              </a:pP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⑤ 법령</a:t>
              </a: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제도 관리 </a:t>
              </a: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(Enforcement controls)</a:t>
              </a:r>
              <a:endParaRPr lang="ko-KR" altLang="en-US" sz="15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2483768" y="4833962"/>
            <a:ext cx="6120680" cy="1403350"/>
            <a:chOff x="1728" y="1920"/>
            <a:chExt cx="3264" cy="884"/>
          </a:xfrm>
        </p:grpSpPr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1728" y="1920"/>
              <a:ext cx="3264" cy="866"/>
              <a:chOff x="1728" y="1920"/>
              <a:chExt cx="3264" cy="866"/>
            </a:xfrm>
          </p:grpSpPr>
          <p:sp>
            <p:nvSpPr>
              <p:cNvPr id="49" name="AutoShape 26"/>
              <p:cNvSpPr>
                <a:spLocks noChangeArrowheads="1"/>
              </p:cNvSpPr>
              <p:nvPr/>
            </p:nvSpPr>
            <p:spPr bwMode="gray">
              <a:xfrm>
                <a:off x="1728" y="1920"/>
                <a:ext cx="3264" cy="866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BF5CD"/>
                  </a:gs>
                  <a:gs pos="50000">
                    <a:srgbClr val="DBF5CD">
                      <a:gamma/>
                      <a:tint val="0"/>
                      <a:invGamma/>
                    </a:srgbClr>
                  </a:gs>
                  <a:gs pos="100000">
                    <a:srgbClr val="DBF5CD"/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0" name="Freeform 27"/>
              <p:cNvSpPr>
                <a:spLocks/>
              </p:cNvSpPr>
              <p:nvPr/>
            </p:nvSpPr>
            <p:spPr bwMode="gray">
              <a:xfrm>
                <a:off x="1776" y="1968"/>
                <a:ext cx="431" cy="432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48" name="Text Box 28"/>
            <p:cNvSpPr txBox="1">
              <a:spLocks noChangeArrowheads="1"/>
            </p:cNvSpPr>
            <p:nvPr/>
          </p:nvSpPr>
          <p:spPr bwMode="gray">
            <a:xfrm>
              <a:off x="1882" y="1970"/>
              <a:ext cx="2995" cy="8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en-US" altLang="ko-KR" sz="1500" dirty="0" smtClean="0">
                  <a:latin typeface="HY헤드라인M" pitchFamily="18" charset="-127"/>
                  <a:ea typeface="HY헤드라인M" pitchFamily="18" charset="-127"/>
                </a:rPr>
                <a:t>(1</a:t>
              </a: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차</a:t>
              </a:r>
              <a:r>
                <a:rPr lang="en-US" altLang="ko-KR" sz="1500" dirty="0" smtClean="0"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500" dirty="0" smtClean="0">
                  <a:latin typeface="HY헤드라인M" pitchFamily="18" charset="-127"/>
                  <a:ea typeface="HY헤드라인M" pitchFamily="18" charset="-127"/>
                </a:rPr>
                <a:t>'08.10</a:t>
              </a: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월</a:t>
              </a:r>
              <a:r>
                <a:rPr lang="en-US" altLang="ko-KR" sz="1500" dirty="0" smtClean="0">
                  <a:latin typeface="HY헤드라인M" pitchFamily="18" charset="-127"/>
                  <a:ea typeface="HY헤드라인M" pitchFamily="18" charset="-127"/>
                </a:rPr>
                <a:t>,   (2</a:t>
              </a: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차</a:t>
              </a:r>
              <a:r>
                <a:rPr lang="en-US" altLang="ko-KR" sz="1500" dirty="0" smtClean="0">
                  <a:latin typeface="HY헤드라인M" pitchFamily="18" charset="-127"/>
                  <a:ea typeface="HY헤드라인M" pitchFamily="18" charset="-127"/>
                </a:rPr>
                <a:t>) '10.11</a:t>
              </a: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월</a:t>
              </a:r>
              <a:endParaRPr lang="en-US" altLang="ko-KR" sz="15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lvl="0">
                <a:lnSpc>
                  <a:spcPts val="2400"/>
                </a:lnSpc>
                <a:buFontTx/>
                <a:buChar char="-"/>
              </a:pP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 상기 </a:t>
              </a: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5</a:t>
              </a: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가지 분야 외</a:t>
              </a: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,</a:t>
              </a:r>
            </a:p>
            <a:p>
              <a:pPr lvl="0">
                <a:lnSpc>
                  <a:spcPts val="2400"/>
                </a:lnSpc>
                <a:buFontTx/>
                <a:buChar char="-"/>
              </a:pP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작업장 시설 및 장비</a:t>
              </a: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실험실</a:t>
              </a: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훈련프로그램</a:t>
              </a: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작업장 자체 검사  </a:t>
              </a:r>
              <a:endParaRPr lang="en-US" altLang="ko-KR" sz="15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lvl="0">
                <a:lnSpc>
                  <a:spcPts val="2400"/>
                </a:lnSpc>
              </a:pP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   </a:t>
              </a: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업무 등 검사시스템 여타 측면 평가 실시</a:t>
              </a:r>
              <a:endParaRPr lang="ko-KR" altLang="en-US" sz="15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51" name="Text Box 6"/>
          <p:cNvSpPr txBox="1">
            <a:spLocks noChangeArrowheads="1"/>
          </p:cNvSpPr>
          <p:nvPr/>
        </p:nvSpPr>
        <p:spPr bwMode="gray">
          <a:xfrm>
            <a:off x="971599" y="5118283"/>
            <a:ext cx="902812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latinLnBrk="0" hangingPunct="0"/>
            <a:r>
              <a:rPr lang="ko-KR" alt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동녘M" pitchFamily="18" charset="-127"/>
                <a:ea typeface="HY동녘M" pitchFamily="18" charset="-127"/>
              </a:rPr>
              <a:t>현 지</a:t>
            </a:r>
            <a:endParaRPr lang="en-US" altLang="ko-KR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ko-KR" alt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동녘M" pitchFamily="18" charset="-127"/>
                <a:ea typeface="HY동녘M" pitchFamily="18" charset="-127"/>
              </a:rPr>
              <a:t>조 사</a:t>
            </a:r>
            <a:endParaRPr kumimoji="0" lang="en-US" altLang="ko-KR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500034" y="1857364"/>
            <a:ext cx="7920880" cy="8504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tx2">
                  <a:lumMod val="75000"/>
                </a:schemeClr>
              </a:buClr>
              <a:buFont typeface="HY견고딕" pitchFamily="18" charset="-127"/>
              <a:buChar char="▣"/>
            </a:pPr>
            <a:r>
              <a:rPr lang="ko-KR" altLang="en-US" sz="2000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rgbClr val="940C4A"/>
                </a:solidFill>
                <a:latin typeface="HY헤드라인M" pitchFamily="18" charset="-127"/>
                <a:ea typeface="HY헤드라인M" pitchFamily="18" charset="-127"/>
              </a:rPr>
              <a:t>동등성 평가</a:t>
            </a:r>
            <a:r>
              <a:rPr lang="ko-KR" altLang="en-US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란 </a:t>
            </a:r>
            <a:r>
              <a:rPr lang="en-US" altLang="ko-KR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?</a:t>
            </a:r>
          </a:p>
          <a:p>
            <a:pPr>
              <a:buClr>
                <a:schemeClr val="tx2">
                  <a:lumMod val="75000"/>
                </a:schemeClr>
              </a:buClr>
            </a:pPr>
            <a:r>
              <a:rPr lang="en-US" altLang="ko-KR" sz="1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미국으로 식육</a:t>
            </a:r>
            <a:r>
              <a:rPr lang="en-US" altLang="ko-KR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제품</a:t>
            </a:r>
            <a:r>
              <a:rPr lang="en-US" altLang="ko-KR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및 </a:t>
            </a:r>
            <a:r>
              <a:rPr lang="ko-KR" altLang="en-US" dirty="0" err="1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알가공품을</a:t>
            </a:r>
            <a:r>
              <a:rPr lang="ko-KR" altLang="en-US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수출하는 국가는 미국과 동등한 </a:t>
            </a:r>
            <a:r>
              <a:rPr lang="en-US" altLang="ko-KR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위생관리시스템 유지를 요구</a:t>
            </a:r>
            <a:r>
              <a:rPr lang="en-US" altLang="ko-KR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(Equivalent to those of the U.S.)</a:t>
            </a:r>
          </a:p>
          <a:p>
            <a:r>
              <a:rPr lang="en-US" altLang="ko-KR" sz="5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sz="16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8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/>
                <a:ea typeface="HY견고딕"/>
              </a:rPr>
              <a:t>Ⅲ</a:t>
            </a: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주요 국가의 수입허용 절차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86113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E U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57158" y="1785926"/>
            <a:ext cx="8572560" cy="485778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1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개 기관에서 </a:t>
            </a:r>
            <a:r>
              <a:rPr lang="ko-KR" altLang="en-US" sz="22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통합적</a:t>
            </a:r>
            <a:r>
              <a:rPr lang="en-US" altLang="ko-KR" sz="16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가축질병 </a:t>
            </a:r>
            <a:r>
              <a:rPr lang="en-US" altLang="ko-KR" sz="16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+</a:t>
            </a:r>
            <a:r>
              <a:rPr lang="en-US" altLang="ko-KR" sz="1600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600" dirty="0" smtClean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축산물 위생</a:t>
            </a:r>
            <a:r>
              <a:rPr lang="en-US" altLang="ko-KR" sz="1600" dirty="0" smtClean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)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수입위험평가 실시</a:t>
            </a:r>
            <a:endParaRPr lang="en-US" altLang="ko-KR" sz="22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endParaRPr lang="en-US" altLang="ko-KR" sz="5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20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EU </a:t>
            </a:r>
            <a:r>
              <a:rPr lang="ko-KR" altLang="en-US" sz="20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집행위원회 </a:t>
            </a:r>
            <a:r>
              <a:rPr lang="ko-KR" altLang="en-US" sz="2000" spc="-15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보건소비자총국</a:t>
            </a:r>
            <a:r>
              <a:rPr lang="en-US" altLang="ko-KR" sz="20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(DG SANCO)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r>
              <a:rPr lang="en-US" altLang="ko-KR" sz="3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r>
              <a:rPr lang="en-US" altLang="ko-KR" sz="3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  </a:t>
            </a:r>
          </a:p>
          <a:p>
            <a:pPr lvl="2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ko-KR" altLang="en-US" dirty="0" smtClean="0">
                <a:solidFill>
                  <a:schemeClr val="accent6">
                    <a:lumMod val="50000"/>
                  </a:schemeClr>
                </a:solidFill>
                <a:latin typeface="HY동녘M" pitchFamily="18" charset="-127"/>
                <a:ea typeface="HY동녘M" pitchFamily="18" charset="-127"/>
              </a:rPr>
              <a:t> 동물 유래 모든 생산물</a:t>
            </a:r>
            <a:r>
              <a:rPr lang="ko-KR" altLang="en-US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에 대한 동물질병</a:t>
            </a: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동물복지</a:t>
            </a: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축산물 위생 등 </a:t>
            </a: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/>
            </a:r>
            <a:b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</a:b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  </a:t>
            </a:r>
            <a:r>
              <a:rPr lang="ko-KR" altLang="en-US" dirty="0" smtClean="0">
                <a:solidFill>
                  <a:schemeClr val="accent6">
                    <a:lumMod val="50000"/>
                  </a:schemeClr>
                </a:solidFill>
                <a:latin typeface="HY동녘M" pitchFamily="18" charset="-127"/>
                <a:ea typeface="HY동녘M" pitchFamily="18" charset="-127"/>
              </a:rPr>
              <a:t>통합적 수입평가</a:t>
            </a: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서류검토</a:t>
            </a: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+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현지조사</a:t>
            </a: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)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를 통해 수입허용여부 판단</a:t>
            </a:r>
            <a:endParaRPr lang="en-US" altLang="ko-KR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l"/>
            </a:pPr>
            <a:endParaRPr lang="en-US" altLang="ko-KR" sz="5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2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ko-KR" altLang="en-US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pc="-15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현지실사 등 실무적인 사항은 </a:t>
            </a:r>
            <a:r>
              <a:rPr lang="ko-KR" altLang="en-US" spc="-150" dirty="0" err="1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식품수의국</a:t>
            </a:r>
            <a:r>
              <a:rPr lang="en-US" altLang="ko-KR" spc="-15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(FVO)</a:t>
            </a:r>
            <a:r>
              <a:rPr lang="ko-KR" altLang="en-US" spc="-15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에서  담당</a:t>
            </a:r>
            <a:endParaRPr lang="en-US" altLang="ko-KR" spc="-15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 lvl="2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</a:pPr>
            <a:endParaRPr lang="en-US" altLang="ko-KR" sz="500" spc="-15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 lvl="2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ko-KR" spc="-15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err="1" smtClean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유럽식품안전청</a:t>
            </a:r>
            <a:r>
              <a:rPr lang="en-US" altLang="ko-KR" dirty="0" smtClean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(EFSA)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에서 축산물 수입위험평가</a:t>
            </a:r>
            <a:r>
              <a:rPr lang="en-US" altLang="ko-KR" sz="16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(Risk Assessment)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에 </a:t>
            </a: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/>
            </a:r>
            <a:b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</a:b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  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대한 과학적 조언 제공</a:t>
            </a: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 lvl="2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</a:pPr>
            <a:endParaRPr lang="en-US" altLang="ko-KR" sz="140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HY견고딕" pitchFamily="18" charset="-127"/>
              <a:buChar char="▣"/>
            </a:pPr>
            <a:r>
              <a:rPr lang="en-US" altLang="ko-KR" sz="22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관련 규정 </a:t>
            </a:r>
            <a:r>
              <a:rPr lang="en-US" altLang="ko-KR" sz="22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: </a:t>
            </a:r>
            <a:r>
              <a:rPr lang="en-US" altLang="ko-KR" sz="20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Regulation EC No 178/202(SANCO/7166/2010) </a:t>
            </a:r>
            <a:r>
              <a:rPr lang="ko-KR" altLang="en-US" sz="20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등</a:t>
            </a:r>
            <a:endParaRPr lang="en-US" altLang="ko-KR" sz="200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 marL="457200" lvl="0" indent="-457200">
              <a:lnSpc>
                <a:spcPct val="150000"/>
              </a:lnSpc>
            </a:pPr>
            <a:endParaRPr lang="en-US" altLang="ko-KR" sz="200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0" name="그림 9" descr="dg sanco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2285992"/>
            <a:ext cx="2404828" cy="428628"/>
          </a:xfrm>
          <a:prstGeom prst="rect">
            <a:avLst/>
          </a:prstGeom>
        </p:spPr>
      </p:pic>
      <p:sp>
        <p:nvSpPr>
          <p:cNvPr id="11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Y견고딕" pitchFamily="18" charset="-127"/>
              <a:buChar char="Ⅲ"/>
              <a:tabLst/>
              <a:defRPr/>
            </a:pP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kumimoji="0" lang="ko-KR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주요 국가 수입허용 절차</a:t>
            </a: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11817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일  본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85720" y="1500174"/>
            <a:ext cx="8501122" cy="50006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dirty="0" err="1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농림수산성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및 </a:t>
            </a:r>
            <a:r>
              <a:rPr lang="ko-KR" altLang="en-US" sz="2200" dirty="0" smtClean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후생노동성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에서 축산물 수입관련 제도 운영</a:t>
            </a:r>
            <a:endParaRPr lang="en-US" altLang="ko-KR" sz="22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endParaRPr lang="en-US" altLang="ko-KR" sz="6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                      </a:t>
            </a: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: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가축질병</a:t>
            </a:r>
            <a:r>
              <a:rPr lang="en-US" altLang="ko-KR" sz="20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20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방역분야</a:t>
            </a:r>
            <a:r>
              <a:rPr lang="en-US" altLang="ko-KR" sz="20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)</a:t>
            </a:r>
            <a:r>
              <a:rPr lang="ko-KR" altLang="en-US" sz="20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 위험평가</a:t>
            </a:r>
            <a:endParaRPr lang="en-US" altLang="ko-KR" sz="2000" dirty="0" smtClean="0">
              <a:solidFill>
                <a:srgbClr val="FF0000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endParaRPr lang="en-US" altLang="ko-KR" sz="600" dirty="0" smtClean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 lvl="2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동물 및 동물유래 축산물에 대한 위험평가를 통해 상대국과 </a:t>
            </a:r>
            <a:r>
              <a:rPr lang="ko-KR" altLang="en-US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가축위생</a:t>
            </a:r>
            <a:r>
              <a:rPr lang="en-US" altLang="ko-KR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/>
            </a:r>
            <a:br>
              <a:rPr lang="en-US" altLang="ko-KR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</a:br>
            <a:r>
              <a:rPr lang="en-US" altLang="ko-KR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   </a:t>
            </a:r>
            <a:r>
              <a:rPr lang="ko-KR" altLang="en-US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조건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을 협의 후 체결</a:t>
            </a: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 lvl="2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ü"/>
            </a:pPr>
            <a:endParaRPr lang="en-US" altLang="ko-KR" sz="1200" dirty="0" smtClean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                       : </a:t>
            </a:r>
            <a:r>
              <a:rPr lang="ko-KR" altLang="en-US" sz="2000" spc="-150" dirty="0" smtClean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축산물 위생평가</a:t>
            </a:r>
            <a:endParaRPr lang="en-US" altLang="ko-KR" sz="2000" spc="-150" dirty="0" smtClean="0">
              <a:solidFill>
                <a:srgbClr val="00B050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endParaRPr lang="en-US" altLang="ko-KR" sz="600" spc="-15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2">
              <a:lnSpc>
                <a:spcPct val="120000"/>
              </a:lnSpc>
              <a:buFont typeface="Wingdings" pitchFamily="2" charset="2"/>
              <a:buChar char="ü"/>
            </a:pPr>
            <a:r>
              <a:rPr lang="en-US" altLang="ko-KR" sz="1700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수입 축산물에 대한 위생관련 안전성 확보를 위하여 </a:t>
            </a:r>
            <a:r>
              <a:rPr lang="ko-KR" altLang="en-US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도착지</a:t>
            </a: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일본</a:t>
            </a: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)            </a:t>
            </a:r>
            <a:b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</a:b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  </a:t>
            </a:r>
            <a:r>
              <a:rPr lang="ko-KR" altLang="en-US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사후 검사</a:t>
            </a:r>
            <a:r>
              <a:rPr lang="ko-KR" altLang="en-US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를 통해 수입 적합여부를 판정하고 관리함</a:t>
            </a:r>
            <a:r>
              <a:rPr lang="en-US" altLang="ko-KR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</a:p>
          <a:p>
            <a:pPr lvl="2">
              <a:lnSpc>
                <a:spcPct val="120000"/>
              </a:lnSpc>
              <a:buFont typeface="Wingdings" pitchFamily="2" charset="2"/>
              <a:buChar char="ü"/>
            </a:pPr>
            <a:endParaRPr lang="en-US" altLang="ko-KR" sz="1200" spc="-15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pc="-15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rgbClr val="7030A0"/>
                </a:solidFill>
                <a:latin typeface="HY동녘M" pitchFamily="18" charset="-127"/>
                <a:ea typeface="HY동녘M" pitchFamily="18" charset="-127"/>
              </a:rPr>
              <a:t>식품안전위원회</a:t>
            </a:r>
            <a:r>
              <a:rPr lang="ko-KR" altLang="en-US" sz="20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20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sz="20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총리실 산하기관</a:t>
            </a:r>
            <a:r>
              <a:rPr lang="en-US" altLang="ko-KR" sz="20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,</a:t>
            </a:r>
            <a:r>
              <a:rPr lang="ko-KR" altLang="en-US" sz="20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spc="-15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축산물을 포함한 </a:t>
            </a:r>
            <a:r>
              <a:rPr lang="ko-KR" altLang="en-US" sz="2000" spc="-15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식품</a:t>
            </a:r>
            <a:r>
              <a:rPr lang="ko-KR" altLang="en-US" sz="2000" spc="-15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이  인체</a:t>
            </a:r>
            <a:r>
              <a:rPr lang="en-US" altLang="ko-KR" sz="2000" spc="-15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/>
            </a:r>
            <a:br>
              <a:rPr lang="en-US" altLang="ko-KR" sz="2000" spc="-15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</a:br>
            <a:r>
              <a:rPr lang="en-US" altLang="ko-KR" sz="2000" spc="-15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                                  </a:t>
            </a:r>
            <a:r>
              <a:rPr lang="ko-KR" altLang="en-US" sz="2000" spc="-15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건강에 미치는 영향</a:t>
            </a:r>
            <a:r>
              <a:rPr lang="ko-KR" altLang="en-US" sz="2000" spc="-15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에 대한 </a:t>
            </a:r>
            <a:r>
              <a:rPr lang="ko-KR" altLang="en-US" sz="2000" spc="-15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과학적 평가 </a:t>
            </a:r>
            <a:r>
              <a:rPr lang="ko-KR" altLang="en-US" sz="2000" spc="-15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실시</a:t>
            </a:r>
            <a:endParaRPr lang="en-US" altLang="ko-KR" sz="2000" spc="-15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endParaRPr lang="en-US" altLang="ko-KR" spc="-15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20000"/>
              </a:lnSpc>
              <a:buClr>
                <a:schemeClr val="tx2">
                  <a:lumMod val="75000"/>
                </a:schemeClr>
              </a:buClr>
              <a:buFont typeface="HY견고딕" pitchFamily="18" charset="-127"/>
              <a:buChar char="▣"/>
            </a:pPr>
            <a:r>
              <a:rPr lang="en-US" altLang="ko-KR" sz="2200" spc="-150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spc="-15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관련 규정 </a:t>
            </a:r>
            <a:r>
              <a:rPr lang="en-US" altLang="ko-KR" sz="2200" spc="-15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sz="2200" spc="-15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가축전염병예방법</a:t>
            </a:r>
            <a:r>
              <a:rPr lang="en-US" altLang="ko-KR" sz="2200" spc="-15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2200" spc="-15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농림수산훈령 제</a:t>
            </a:r>
            <a:r>
              <a:rPr lang="en-US" altLang="ko-KR" sz="2200" spc="-15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13</a:t>
            </a:r>
            <a:r>
              <a:rPr lang="ko-KR" altLang="en-US" sz="2200" spc="-15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호</a:t>
            </a:r>
            <a:r>
              <a:rPr lang="en-US" altLang="ko-KR" sz="2200" spc="-15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2200" spc="-15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식품위생법 등</a:t>
            </a:r>
            <a:endParaRPr lang="ko-KR" altLang="en-US" sz="2200" spc="-150" dirty="0"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8" name="그림 7" descr="농림수산성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76" y="2214554"/>
            <a:ext cx="1833564" cy="339749"/>
          </a:xfrm>
          <a:prstGeom prst="rect">
            <a:avLst/>
          </a:prstGeom>
        </p:spPr>
      </p:pic>
      <p:pic>
        <p:nvPicPr>
          <p:cNvPr id="11" name="그림 10" descr="후생노동성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2976" y="3500438"/>
            <a:ext cx="1928826" cy="510572"/>
          </a:xfrm>
          <a:prstGeom prst="rect">
            <a:avLst/>
          </a:prstGeom>
        </p:spPr>
      </p:pic>
      <p:sp>
        <p:nvSpPr>
          <p:cNvPr id="12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Y견고딕" pitchFamily="18" charset="-127"/>
              <a:buChar char="Ⅲ"/>
              <a:tabLst/>
              <a:defRPr/>
            </a:pP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kumimoji="0" lang="ko-KR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주요 국가 수입허용 절차</a:t>
            </a: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108555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中 國</a:t>
            </a:r>
            <a:endParaRPr kumimoji="0" lang="ko-KR" altLang="en-US" sz="200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57158" y="1643050"/>
            <a:ext cx="8501122" cy="50006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dirty="0" err="1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국가질량감독검험검역총국</a:t>
            </a:r>
            <a:r>
              <a:rPr lang="en-US" altLang="ko-KR" sz="22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(AQSIQ)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에서 수입평가절차 진행</a:t>
            </a:r>
            <a:endParaRPr lang="en-US" altLang="ko-KR" sz="22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endParaRPr lang="en-US" altLang="ko-KR" sz="3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ko-KR" altLang="en-US" sz="19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가축질병</a:t>
            </a:r>
            <a:r>
              <a:rPr lang="ko-KR" altLang="en-US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및 </a:t>
            </a:r>
            <a:r>
              <a:rPr lang="ko-KR" altLang="en-US" sz="1900" dirty="0" smtClean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축산물 위생</a:t>
            </a:r>
            <a:r>
              <a:rPr lang="ko-KR" altLang="en-US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평가</a:t>
            </a:r>
            <a:r>
              <a:rPr lang="en-US" altLang="ko-KR" sz="17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17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서류검토 </a:t>
            </a:r>
            <a:r>
              <a:rPr lang="en-US" altLang="ko-KR" sz="17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+ </a:t>
            </a:r>
            <a:r>
              <a:rPr lang="ko-KR" altLang="en-US" sz="1700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필요시</a:t>
            </a:r>
            <a:r>
              <a:rPr lang="ko-KR" altLang="en-US" sz="17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현지조사</a:t>
            </a:r>
            <a:r>
              <a:rPr lang="en-US" altLang="ko-KR" sz="17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) </a:t>
            </a:r>
            <a:r>
              <a:rPr lang="ko-KR" altLang="en-US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동시 진행</a:t>
            </a:r>
            <a:r>
              <a:rPr lang="en-US" altLang="ko-KR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</a:t>
            </a:r>
            <a:r>
              <a:rPr lang="ko-KR" altLang="en-US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/>
            </a:r>
            <a:br>
              <a:rPr lang="en-US" altLang="ko-KR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</a:br>
            <a:r>
              <a:rPr lang="en-US" altLang="ko-KR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</a:t>
            </a:r>
            <a:r>
              <a:rPr lang="ko-KR" altLang="en-US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평가완료 후 검역조건은 검역증명서 서식 </a:t>
            </a:r>
            <a:r>
              <a:rPr lang="ko-KR" altLang="en-US" sz="1900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협의시</a:t>
            </a:r>
            <a:r>
              <a:rPr lang="ko-KR" altLang="en-US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결정 </a:t>
            </a:r>
            <a:endParaRPr lang="en-US" altLang="ko-KR" sz="19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3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7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     -  </a:t>
            </a:r>
            <a:r>
              <a:rPr lang="ko-KR" altLang="en-US" sz="160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중국 </a:t>
            </a:r>
            <a:r>
              <a:rPr lang="ko-KR" altLang="en-US" sz="1600" dirty="0" err="1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위생부</a:t>
            </a:r>
            <a:r>
              <a:rPr lang="en-US" altLang="ko-KR" sz="160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sz="160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축산물을 포함한 식품에 대한 중금속</a:t>
            </a:r>
            <a:r>
              <a:rPr lang="en-US" altLang="ko-KR" sz="160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농약 등 잔류물질 관리</a:t>
            </a:r>
            <a:endParaRPr lang="en-US" altLang="ko-KR" sz="1600" dirty="0" smtClean="0">
              <a:solidFill>
                <a:schemeClr val="tx2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600" dirty="0" smtClean="0">
              <a:solidFill>
                <a:schemeClr val="tx2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r>
              <a:rPr lang="en-US" altLang="ko-KR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최근 중국은 </a:t>
            </a:r>
            <a:r>
              <a:rPr lang="ko-KR" altLang="en-US" sz="2200" u="sng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수출기업체 등록제도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실시</a:t>
            </a:r>
            <a:r>
              <a:rPr lang="en-US" altLang="ko-KR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유제품</a:t>
            </a:r>
            <a:r>
              <a:rPr lang="ko-KR" altLang="en-US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은 </a:t>
            </a:r>
            <a:r>
              <a:rPr lang="en-US" altLang="ko-KR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'14.5</a:t>
            </a:r>
            <a:r>
              <a:rPr lang="ko-KR" altLang="en-US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월부터 적용</a:t>
            </a:r>
            <a:r>
              <a:rPr lang="en-US" altLang="ko-KR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)</a:t>
            </a:r>
          </a:p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endParaRPr lang="en-US" altLang="ko-KR" sz="5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자국으로 수출되는 축산물</a:t>
            </a:r>
            <a:r>
              <a:rPr lang="en-US" altLang="ko-KR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육류</a:t>
            </a:r>
            <a:r>
              <a:rPr lang="en-US" altLang="ko-KR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유제품 등</a:t>
            </a:r>
            <a:r>
              <a:rPr lang="en-US" altLang="ko-KR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)</a:t>
            </a:r>
            <a:r>
              <a:rPr lang="ko-KR" altLang="en-US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위생관리 강화 목적</a:t>
            </a:r>
            <a:endParaRPr lang="en-US" altLang="ko-KR" sz="19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    - </a:t>
            </a:r>
            <a:r>
              <a:rPr lang="ko-KR" altLang="en-US" sz="160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중국 </a:t>
            </a:r>
            <a:r>
              <a:rPr lang="ko-KR" altLang="en-US" sz="1600" dirty="0" err="1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수출기업제</a:t>
            </a:r>
            <a:r>
              <a:rPr lang="ko-KR" altLang="en-US" sz="160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 등록담당기관 </a:t>
            </a:r>
            <a:r>
              <a:rPr lang="en-US" altLang="ko-KR" sz="160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중국 국가 인증인가감독관리위원회</a:t>
            </a:r>
            <a:r>
              <a:rPr lang="en-US" altLang="ko-KR" sz="160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(CNCA)</a:t>
            </a:r>
          </a:p>
          <a:p>
            <a:pPr>
              <a:lnSpc>
                <a:spcPct val="120000"/>
              </a:lnSpc>
            </a:pPr>
            <a:r>
              <a:rPr lang="en-US" altLang="ko-KR" sz="20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     - </a:t>
            </a:r>
            <a:r>
              <a:rPr lang="ko-KR" altLang="en-US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등록 절차 </a:t>
            </a:r>
            <a:r>
              <a:rPr lang="en-US" altLang="ko-KR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가축방역 및 축산물 위생관리사항에 대한 서면자료 제출 </a:t>
            </a:r>
            <a:r>
              <a:rPr lang="en-US" altLang="ko-KR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+</a:t>
            </a:r>
            <a:r>
              <a:rPr lang="ko-KR" altLang="en-US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err="1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필요시</a:t>
            </a:r>
            <a:r>
              <a:rPr lang="ko-KR" altLang="en-US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 현지조사</a:t>
            </a:r>
            <a:endParaRPr lang="en-US" altLang="ko-KR" sz="1600" dirty="0" smtClean="0">
              <a:solidFill>
                <a:srgbClr val="1F497D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       - </a:t>
            </a:r>
            <a:r>
              <a:rPr lang="ko-KR" altLang="en-US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제출자료</a:t>
            </a:r>
            <a:r>
              <a:rPr lang="en-US" altLang="ko-KR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 :(</a:t>
            </a:r>
            <a:r>
              <a:rPr lang="ko-KR" altLang="en-US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정부</a:t>
            </a:r>
            <a:r>
              <a:rPr lang="en-US" altLang="ko-KR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국가 가축방역 및 축산물 위생관리 규정 및 관리 현황</a:t>
            </a:r>
            <a:r>
              <a:rPr lang="en-US" altLang="ko-KR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등록신청업체 명단</a:t>
            </a:r>
            <a:endParaRPr lang="en-US" altLang="ko-KR" sz="1600" dirty="0" smtClean="0">
              <a:solidFill>
                <a:srgbClr val="1F497D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              (</a:t>
            </a:r>
            <a:r>
              <a:rPr lang="ko-KR" altLang="en-US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업체</a:t>
            </a:r>
            <a:r>
              <a:rPr lang="en-US" altLang="ko-KR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수출 희망 제품 정보</a:t>
            </a:r>
            <a:r>
              <a:rPr lang="en-US" altLang="ko-KR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제품 생산 공정</a:t>
            </a:r>
            <a:r>
              <a:rPr lang="en-US" altLang="ko-KR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및</a:t>
            </a:r>
            <a:r>
              <a:rPr lang="en-US" altLang="ko-KR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smtClean="0">
                <a:solidFill>
                  <a:srgbClr val="1F497D"/>
                </a:solidFill>
                <a:latin typeface="휴먼모음T" pitchFamily="18" charset="-127"/>
                <a:ea typeface="휴먼모음T" pitchFamily="18" charset="-127"/>
              </a:rPr>
              <a:t>시설에 대한 위생관리 자료 등</a:t>
            </a:r>
            <a:endParaRPr lang="ko-KR" altLang="en-US" sz="1600" dirty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8" name="그림 7" descr="aqsiq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1785926"/>
            <a:ext cx="4619205" cy="396162"/>
          </a:xfrm>
          <a:prstGeom prst="rect">
            <a:avLst/>
          </a:prstGeom>
        </p:spPr>
      </p:pic>
      <p:sp>
        <p:nvSpPr>
          <p:cNvPr id="12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Y견고딕" pitchFamily="18" charset="-127"/>
              <a:buChar char="Ⅲ"/>
              <a:tabLst/>
              <a:defRPr/>
            </a:pP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kumimoji="0" lang="ko-KR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주요 국가 수입허용 절차</a:t>
            </a: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28670"/>
            <a:ext cx="8786843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4" y="836712"/>
            <a:ext cx="6733382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55576" y="1985392"/>
            <a:ext cx="1371600" cy="1371600"/>
            <a:chOff x="1248" y="1680"/>
            <a:chExt cx="864" cy="864"/>
          </a:xfrm>
        </p:grpSpPr>
        <p:sp>
          <p:nvSpPr>
            <p:cNvPr id="21" name="AutoShape 4"/>
            <p:cNvSpPr>
              <a:spLocks noChangeArrowheads="1"/>
            </p:cNvSpPr>
            <p:nvPr/>
          </p:nvSpPr>
          <p:spPr bwMode="gray">
            <a:xfrm>
              <a:off x="1248" y="1680"/>
              <a:ext cx="864" cy="864"/>
            </a:xfrm>
            <a:prstGeom prst="roundRect">
              <a:avLst>
                <a:gd name="adj" fmla="val 11921"/>
              </a:avLst>
            </a:prstGeom>
            <a:solidFill>
              <a:srgbClr val="EEAD38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" name="Freeform 5"/>
            <p:cNvSpPr>
              <a:spLocks/>
            </p:cNvSpPr>
            <p:nvPr/>
          </p:nvSpPr>
          <p:spPr bwMode="gray">
            <a:xfrm>
              <a:off x="1296" y="1728"/>
              <a:ext cx="431" cy="432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EEAD38">
                    <a:gamma/>
                    <a:tint val="36471"/>
                    <a:invGamma/>
                  </a:srgbClr>
                </a:gs>
                <a:gs pos="50000">
                  <a:srgbClr val="EEAD38"/>
                </a:gs>
                <a:gs pos="100000">
                  <a:srgbClr val="EEAD38">
                    <a:gamma/>
                    <a:tint val="36471"/>
                    <a:invGamma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5" name="Text Box 6"/>
          <p:cNvSpPr txBox="1">
            <a:spLocks noChangeArrowheads="1"/>
          </p:cNvSpPr>
          <p:nvPr/>
        </p:nvSpPr>
        <p:spPr bwMode="gray">
          <a:xfrm>
            <a:off x="971600" y="2276872"/>
            <a:ext cx="902812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latinLnBrk="0" hangingPunct="0"/>
            <a:r>
              <a:rPr lang="ko-KR" alt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동녘M" pitchFamily="18" charset="-127"/>
                <a:ea typeface="HY동녘M" pitchFamily="18" charset="-127"/>
              </a:rPr>
              <a:t>서 류</a:t>
            </a:r>
            <a:endParaRPr lang="en-US" altLang="ko-KR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kumimoji="0" lang="ko-KR" alt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동녘M" pitchFamily="18" charset="-127"/>
                <a:ea typeface="HY동녘M" pitchFamily="18" charset="-127"/>
              </a:rPr>
              <a:t>검 토</a:t>
            </a:r>
            <a:endParaRPr kumimoji="0" lang="en-US" altLang="ko-KR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55576" y="3717032"/>
            <a:ext cx="1371600" cy="1371600"/>
            <a:chOff x="1248" y="1680"/>
            <a:chExt cx="864" cy="864"/>
          </a:xfrm>
        </p:grpSpPr>
        <p:sp>
          <p:nvSpPr>
            <p:cNvPr id="32" name="AutoShape 11"/>
            <p:cNvSpPr>
              <a:spLocks noChangeArrowheads="1"/>
            </p:cNvSpPr>
            <p:nvPr/>
          </p:nvSpPr>
          <p:spPr bwMode="gray">
            <a:xfrm>
              <a:off x="1248" y="1680"/>
              <a:ext cx="864" cy="864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rgbClr val="3BCFA1"/>
                </a:gs>
                <a:gs pos="100000">
                  <a:srgbClr val="3BCFA1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381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" name="Freeform 12"/>
            <p:cNvSpPr>
              <a:spLocks/>
            </p:cNvSpPr>
            <p:nvPr/>
          </p:nvSpPr>
          <p:spPr bwMode="gray">
            <a:xfrm>
              <a:off x="1296" y="1728"/>
              <a:ext cx="431" cy="432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3BCFA1">
                    <a:gamma/>
                    <a:tint val="36471"/>
                    <a:invGamma/>
                  </a:srgbClr>
                </a:gs>
                <a:gs pos="50000">
                  <a:srgbClr val="3BCFA1"/>
                </a:gs>
                <a:gs pos="100000">
                  <a:srgbClr val="3BCFA1">
                    <a:gamma/>
                    <a:tint val="36471"/>
                    <a:invGamma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2483768" y="1844824"/>
            <a:ext cx="6120680" cy="1557376"/>
            <a:chOff x="1728" y="1920"/>
            <a:chExt cx="3264" cy="888"/>
          </a:xfrm>
        </p:grpSpPr>
        <p:grpSp>
          <p:nvGrpSpPr>
            <p:cNvPr id="7" name="Group 15"/>
            <p:cNvGrpSpPr>
              <a:grpSpLocks/>
            </p:cNvGrpSpPr>
            <p:nvPr/>
          </p:nvGrpSpPr>
          <p:grpSpPr bwMode="auto">
            <a:xfrm>
              <a:off x="1728" y="1920"/>
              <a:ext cx="3264" cy="866"/>
              <a:chOff x="1728" y="1920"/>
              <a:chExt cx="3264" cy="866"/>
            </a:xfrm>
          </p:grpSpPr>
          <p:sp>
            <p:nvSpPr>
              <p:cNvPr id="44" name="AutoShape 16"/>
              <p:cNvSpPr>
                <a:spLocks noChangeArrowheads="1"/>
              </p:cNvSpPr>
              <p:nvPr/>
            </p:nvSpPr>
            <p:spPr bwMode="gray">
              <a:xfrm>
                <a:off x="1728" y="1920"/>
                <a:ext cx="3264" cy="866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FBEBD1"/>
                  </a:gs>
                  <a:gs pos="50000">
                    <a:srgbClr val="FBEBD1">
                      <a:gamma/>
                      <a:tint val="0"/>
                      <a:invGamma/>
                    </a:srgbClr>
                  </a:gs>
                  <a:gs pos="100000">
                    <a:srgbClr val="FBEBD1"/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5" name="Freeform 17"/>
              <p:cNvSpPr>
                <a:spLocks/>
              </p:cNvSpPr>
              <p:nvPr/>
            </p:nvSpPr>
            <p:spPr bwMode="gray">
              <a:xfrm>
                <a:off x="1776" y="1968"/>
                <a:ext cx="431" cy="432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43" name="Text Box 18"/>
            <p:cNvSpPr txBox="1">
              <a:spLocks noChangeArrowheads="1"/>
            </p:cNvSpPr>
            <p:nvPr/>
          </p:nvSpPr>
          <p:spPr bwMode="gray">
            <a:xfrm>
              <a:off x="1843" y="1951"/>
              <a:ext cx="3034" cy="8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vl="0">
                <a:lnSpc>
                  <a:spcPts val="2200"/>
                </a:lnSpc>
              </a:pPr>
              <a:r>
                <a:rPr lang="ko-KR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①</a:t>
              </a:r>
              <a:r>
                <a:rPr lang="en-US" altLang="ko-KR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수의 및 공중위생관련 법률 체계</a:t>
              </a:r>
              <a:endParaRPr lang="en-US" altLang="ko-KR" sz="15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lvl="0">
                <a:lnSpc>
                  <a:spcPts val="2200"/>
                </a:lnSpc>
              </a:pP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② </a:t>
              </a: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수의조직 현황 및 운영 체계</a:t>
              </a:r>
              <a:endParaRPr lang="en-US" altLang="ko-KR" sz="15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ts val="2200"/>
                </a:lnSpc>
              </a:pP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③ </a:t>
              </a: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육류제품 품질</a:t>
              </a:r>
              <a:r>
                <a:rPr lang="en-US" altLang="ko-KR" sz="15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관리 및 통제 체계</a:t>
              </a:r>
              <a:endParaRPr lang="en-US" altLang="ko-KR" sz="15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lvl="0">
                <a:lnSpc>
                  <a:spcPts val="2200"/>
                </a:lnSpc>
              </a:pPr>
              <a:r>
                <a:rPr lang="ko-KR" altLang="en-US" sz="1500" dirty="0" smtClean="0">
                  <a:solidFill>
                    <a:prstClr val="black"/>
                  </a:solidFill>
                  <a:latin typeface="HY헤드라인M" pitchFamily="18" charset="-127"/>
                  <a:ea typeface="HY헤드라인M" pitchFamily="18" charset="-127"/>
                </a:rPr>
                <a:t>④ 잔류물질 관리 체계 등</a:t>
              </a:r>
              <a:endParaRPr lang="en-US" altLang="ko-KR" sz="1500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lvl="0">
                <a:lnSpc>
                  <a:spcPts val="2200"/>
                </a:lnSpc>
              </a:pPr>
              <a:r>
                <a:rPr lang="ko-KR" altLang="en-US" sz="1500" spc="-15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☞ 우리 측</a:t>
              </a:r>
              <a:r>
                <a:rPr lang="en-US" altLang="ko-KR" sz="1500" spc="-15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500" spc="-15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중국 측이 요구하는 설명자료  회 송부</a:t>
              </a:r>
              <a:r>
                <a:rPr lang="en-US" altLang="ko-KR" sz="1500" spc="-15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500" spc="-15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절차 신속 진행 지속 요청 중</a:t>
              </a:r>
              <a:endParaRPr lang="ko-KR" altLang="en-US" sz="1500" spc="-150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8" name="Group 24"/>
          <p:cNvGrpSpPr>
            <a:grpSpLocks/>
          </p:cNvGrpSpPr>
          <p:nvPr/>
        </p:nvGrpSpPr>
        <p:grpSpPr bwMode="auto">
          <a:xfrm>
            <a:off x="2500298" y="3714752"/>
            <a:ext cx="6120680" cy="1374775"/>
            <a:chOff x="1728" y="1920"/>
            <a:chExt cx="3264" cy="86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1728" y="1920"/>
              <a:ext cx="3264" cy="866"/>
              <a:chOff x="1728" y="1920"/>
              <a:chExt cx="3264" cy="866"/>
            </a:xfrm>
          </p:grpSpPr>
          <p:sp>
            <p:nvSpPr>
              <p:cNvPr id="49" name="AutoShape 26"/>
              <p:cNvSpPr>
                <a:spLocks noChangeArrowheads="1"/>
              </p:cNvSpPr>
              <p:nvPr/>
            </p:nvSpPr>
            <p:spPr bwMode="gray">
              <a:xfrm>
                <a:off x="1728" y="1920"/>
                <a:ext cx="3264" cy="866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BF5CD"/>
                  </a:gs>
                  <a:gs pos="50000">
                    <a:srgbClr val="DBF5CD">
                      <a:gamma/>
                      <a:tint val="0"/>
                      <a:invGamma/>
                    </a:srgbClr>
                  </a:gs>
                  <a:gs pos="100000">
                    <a:srgbClr val="DBF5CD"/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0" name="Freeform 27"/>
              <p:cNvSpPr>
                <a:spLocks/>
              </p:cNvSpPr>
              <p:nvPr/>
            </p:nvSpPr>
            <p:spPr bwMode="gray">
              <a:xfrm>
                <a:off x="1776" y="1968"/>
                <a:ext cx="431" cy="432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48" name="Text Box 28"/>
            <p:cNvSpPr txBox="1">
              <a:spLocks noChangeArrowheads="1"/>
            </p:cNvSpPr>
            <p:nvPr/>
          </p:nvSpPr>
          <p:spPr bwMode="gray">
            <a:xfrm>
              <a:off x="1882" y="2078"/>
              <a:ext cx="2995" cy="2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ts val="2400"/>
                </a:lnSpc>
              </a:pPr>
              <a:endParaRPr lang="ko-KR" altLang="en-US" sz="150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51" name="Text Box 6"/>
          <p:cNvSpPr txBox="1">
            <a:spLocks noChangeArrowheads="1"/>
          </p:cNvSpPr>
          <p:nvPr/>
        </p:nvSpPr>
        <p:spPr bwMode="gray">
          <a:xfrm>
            <a:off x="971599" y="3966155"/>
            <a:ext cx="902812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latinLnBrk="0" hangingPunct="0"/>
            <a:r>
              <a:rPr lang="ko-KR" alt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동녘M" pitchFamily="18" charset="-127"/>
                <a:ea typeface="HY동녘M" pitchFamily="18" charset="-127"/>
              </a:rPr>
              <a:t>현 지</a:t>
            </a:r>
            <a:endParaRPr lang="en-US" altLang="ko-KR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 eaLnBrk="0" latinLnBrk="0" hangingPunct="0"/>
            <a:r>
              <a:rPr lang="ko-KR" alt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동녘M" pitchFamily="18" charset="-127"/>
                <a:ea typeface="HY동녘M" pitchFamily="18" charset="-127"/>
              </a:rPr>
              <a:t>조 사</a:t>
            </a:r>
            <a:endParaRPr kumimoji="0" lang="en-US" altLang="ko-KR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447269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D40A52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삼계탕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en-US" altLang="ko-KR" sz="2000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2000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중국</a:t>
            </a:r>
            <a:r>
              <a:rPr kumimoji="0" lang="en-US" altLang="ko-KR" sz="2000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kumimoji="0" lang="en-US" altLang="ko-KR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수입위험분석 절차 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95536" y="5373216"/>
            <a:ext cx="8429684" cy="10801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삼계탕 내 </a:t>
            </a:r>
            <a:r>
              <a:rPr lang="ko-KR" altLang="en-US" dirty="0" smtClean="0">
                <a:solidFill>
                  <a:srgbClr val="C00000"/>
                </a:solidFill>
                <a:latin typeface="HY동녘M" pitchFamily="18" charset="-127"/>
                <a:ea typeface="HY동녘M" pitchFamily="18" charset="-127"/>
              </a:rPr>
              <a:t>인삼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성분 관련 </a:t>
            </a:r>
            <a:r>
              <a:rPr lang="en-US" altLang="ko-KR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중국 「인삼 </a:t>
            </a:r>
            <a:r>
              <a:rPr lang="ko-KR" altLang="en-US" dirty="0" err="1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신자원식품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비준 공고</a:t>
            </a:r>
            <a:r>
              <a:rPr lang="en-US" altLang="ko-KR" sz="1600" spc="-150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(12.8.29)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」에 따라 </a:t>
            </a:r>
            <a:endParaRPr lang="en-US" altLang="ko-KR" dirty="0" smtClean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 </a:t>
            </a:r>
            <a:r>
              <a:rPr lang="ko-KR" altLang="en-US" spc="-150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해당요건 </a:t>
            </a:r>
            <a:r>
              <a:rPr lang="en-US" altLang="ko-KR" sz="1600" spc="-150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(5</a:t>
            </a:r>
            <a:r>
              <a:rPr lang="ko-KR" altLang="en-US" sz="1600" spc="-150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년 이하 </a:t>
            </a:r>
            <a:r>
              <a:rPr lang="ko-KR" altLang="en-US" sz="1600" spc="-150" dirty="0" err="1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인공재배한</a:t>
            </a:r>
            <a:r>
              <a:rPr lang="ko-KR" altLang="en-US" sz="1600" spc="-150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인삼의 뿌리와 줄기 등</a:t>
            </a:r>
            <a:r>
              <a:rPr lang="en-US" altLang="ko-KR" sz="1600" spc="-150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)</a:t>
            </a:r>
            <a:r>
              <a:rPr lang="ko-KR" altLang="en-US" spc="-150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충족 시 별도 보건식품 등록  불필요</a:t>
            </a:r>
            <a:endParaRPr lang="ko-KR" altLang="en-US" spc="-150" dirty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43808" y="3933056"/>
            <a:ext cx="554461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우리나라의 가축전염병 통제 체계와 해당 육류제품에 대한</a:t>
            </a:r>
            <a:endParaRPr lang="en-US" altLang="ko-KR" sz="1500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위생적 생산실태 등에 관한 현지 조사 실시 예정 </a:t>
            </a:r>
            <a:endParaRPr lang="ko-KR" altLang="en-US" sz="15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/>
                <a:ea typeface="HY견고딕"/>
              </a:rPr>
              <a:t>Ⅲ</a:t>
            </a: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주요 국가의 수입허용 절차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346761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이슬람 국가 </a:t>
            </a:r>
            <a:r>
              <a:rPr kumimoji="0" lang="en-US" altLang="ko-KR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– </a:t>
            </a:r>
            <a:r>
              <a:rPr kumimoji="0" lang="en-US" altLang="ko-KR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"</a:t>
            </a:r>
            <a:r>
              <a:rPr kumimoji="0" lang="ko-KR" altLang="en-US" sz="20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할랄</a:t>
            </a:r>
            <a:r>
              <a:rPr kumimoji="0" lang="ko-KR" altLang="en-US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인증</a:t>
            </a:r>
            <a:r>
              <a:rPr kumimoji="0" lang="en-US" altLang="ko-KR" sz="2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"</a:t>
            </a:r>
            <a:endParaRPr kumimoji="0" lang="ko-KR" altLang="en-US" sz="20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28596" y="1500174"/>
            <a:ext cx="8572560" cy="514353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</a:p>
          <a:p>
            <a:pPr>
              <a:buFont typeface="HY견고딕" pitchFamily="18" charset="-127"/>
              <a:buChar char="▣"/>
            </a:pPr>
            <a:r>
              <a:rPr lang="en-US" altLang="ko-KR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dirty="0" err="1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할랄식품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시장</a:t>
            </a:r>
            <a:r>
              <a:rPr lang="en-US" altLang="ko-KR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새로운 </a:t>
            </a:r>
            <a:r>
              <a:rPr lang="ko-KR" altLang="en-US" sz="2200" dirty="0" err="1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블루오션</a:t>
            </a:r>
            <a:r>
              <a:rPr lang="en-US" altLang="ko-KR" sz="22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!</a:t>
            </a:r>
          </a:p>
          <a:p>
            <a:pPr>
              <a:buFont typeface="HY견고딕" pitchFamily="18" charset="-127"/>
              <a:buChar char="▣"/>
            </a:pPr>
            <a:endParaRPr lang="en-US" altLang="ko-KR" sz="5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endParaRPr lang="en-US" altLang="ko-KR" sz="300" dirty="0" smtClean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19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19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거대 시장</a:t>
            </a:r>
            <a:r>
              <a:rPr lang="en-US" altLang="ko-KR" sz="19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)</a:t>
            </a:r>
            <a:r>
              <a:rPr lang="en-US" altLang="ko-KR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:  </a:t>
            </a:r>
            <a:r>
              <a:rPr lang="en-US" altLang="ko-KR" sz="19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6,300</a:t>
            </a:r>
            <a:r>
              <a:rPr lang="ko-KR" altLang="en-US" sz="19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억 달러</a:t>
            </a:r>
            <a:r>
              <a:rPr lang="en-US" altLang="ko-KR" sz="19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9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이상</a:t>
            </a:r>
            <a:r>
              <a:rPr lang="en-US" altLang="ko-KR" sz="19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19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세계식품시장의 </a:t>
            </a:r>
            <a:r>
              <a:rPr lang="en-US" altLang="ko-KR" sz="19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13% </a:t>
            </a:r>
            <a:r>
              <a:rPr lang="ko-KR" altLang="en-US" sz="19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이상</a:t>
            </a:r>
            <a:endParaRPr lang="en-US" altLang="ko-KR" sz="1900" dirty="0" smtClean="0"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</a:pPr>
            <a:r>
              <a:rPr lang="en-US" altLang="ko-KR" sz="19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                    </a:t>
            </a:r>
            <a:r>
              <a:rPr lang="ko-KR" altLang="en-US" sz="19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아시아</a:t>
            </a:r>
            <a:r>
              <a:rPr lang="ko-KR" altLang="en-US" sz="19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지역에서 전체 식품시장의 </a:t>
            </a:r>
            <a:r>
              <a:rPr lang="en-US" altLang="ko-KR" sz="19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63% </a:t>
            </a:r>
            <a:r>
              <a:rPr lang="ko-KR" altLang="en-US" sz="19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이상</a:t>
            </a:r>
            <a:r>
              <a:rPr lang="en-US" altLang="ko-KR" sz="19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</a:p>
          <a:p>
            <a:pPr lvl="1">
              <a:buClr>
                <a:srgbClr val="FF0000"/>
              </a:buClr>
            </a:pPr>
            <a:endParaRPr lang="en-US" altLang="ko-KR" sz="30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19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19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인구증가</a:t>
            </a:r>
            <a:r>
              <a:rPr lang="en-US" altLang="ko-KR" sz="19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) </a:t>
            </a:r>
            <a:r>
              <a:rPr lang="en-US" altLang="ko-KR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2025</a:t>
            </a:r>
            <a:r>
              <a:rPr lang="ko-KR" altLang="en-US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년에는 세계 인구의 </a:t>
            </a:r>
            <a:r>
              <a:rPr lang="en-US" altLang="ko-KR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30%</a:t>
            </a:r>
            <a:r>
              <a:rPr lang="ko-KR" altLang="en-US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가 이슬람 신자</a:t>
            </a:r>
            <a:r>
              <a:rPr lang="en-US" altLang="ko-KR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1900" dirty="0" err="1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무슬림</a:t>
            </a:r>
            <a:r>
              <a:rPr lang="en-US" altLang="ko-KR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)</a:t>
            </a: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endParaRPr lang="en-US" altLang="ko-KR" sz="30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19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19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경 제 </a:t>
            </a:r>
            <a:r>
              <a:rPr lang="ko-KR" altLang="en-US" sz="1900" dirty="0" err="1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력</a:t>
            </a:r>
            <a:r>
              <a:rPr lang="en-US" altLang="ko-KR" sz="19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) </a:t>
            </a:r>
            <a:r>
              <a:rPr lang="ko-KR" altLang="en-US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중동 오일달러에 의한 막강한 경제력</a:t>
            </a:r>
            <a:r>
              <a:rPr lang="en-US" altLang="ko-KR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소비성향 등</a:t>
            </a:r>
            <a:endParaRPr lang="en-US" altLang="ko-KR" sz="190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endParaRPr lang="en-US" altLang="ko-KR" sz="50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0000FF"/>
              </a:buClr>
              <a:buFont typeface="휴먼매직체" pitchFamily="18" charset="-127"/>
              <a:buChar char="☞"/>
            </a:pPr>
            <a:r>
              <a:rPr lang="en-US" altLang="ko-KR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특히</a:t>
            </a:r>
            <a:r>
              <a:rPr lang="en-US" altLang="ko-KR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1900" dirty="0" err="1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가금육</a:t>
            </a:r>
            <a:r>
              <a:rPr lang="ko-KR" altLang="en-US" sz="19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 등 가금제품</a:t>
            </a:r>
            <a:r>
              <a:rPr lang="ko-KR" altLang="en-US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은 이슬람 </a:t>
            </a:r>
            <a:r>
              <a:rPr lang="ko-KR" altLang="en-US" sz="1900" dirty="0" err="1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식문화</a:t>
            </a:r>
            <a:r>
              <a:rPr lang="ko-KR" altLang="en-US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900" dirty="0" err="1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고려시</a:t>
            </a:r>
            <a:r>
              <a:rPr lang="ko-KR" altLang="en-US" sz="19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경쟁력  충분</a:t>
            </a:r>
            <a:endParaRPr lang="en-US" altLang="ko-KR" sz="190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80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 lvl="0">
              <a:lnSpc>
                <a:spcPct val="120000"/>
              </a:lnSpc>
              <a:buFont typeface="HY견고딕" pitchFamily="18" charset="-127"/>
              <a:buChar char="▣"/>
            </a:pPr>
            <a:r>
              <a:rPr lang="ko-KR" altLang="en-US" sz="20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err="1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이슬람국으로</a:t>
            </a:r>
            <a:r>
              <a:rPr lang="ko-KR" altLang="en-US" sz="20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수출 시 공신력 있는 인증기관의 </a:t>
            </a:r>
            <a:r>
              <a:rPr lang="ko-KR" altLang="en-US" sz="2000" dirty="0" err="1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할랄</a:t>
            </a:r>
            <a:r>
              <a:rPr lang="ko-KR" altLang="en-US" sz="2000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 인증 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필요</a:t>
            </a:r>
            <a:endParaRPr lang="en-US" altLang="ko-KR" sz="2000" dirty="0" smtClean="0"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 lvl="0">
              <a:lnSpc>
                <a:spcPct val="120000"/>
              </a:lnSpc>
            </a:pPr>
            <a:r>
              <a:rPr lang="en-US" altLang="ko-KR" sz="200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 </a:t>
            </a:r>
          </a:p>
          <a:p>
            <a:pPr lvl="0">
              <a:lnSpc>
                <a:spcPct val="120000"/>
              </a:lnSpc>
            </a:pP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   ① 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인도네시아 </a:t>
            </a: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MUI   ② 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말레이시아 </a:t>
            </a: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JAKIM    ③ 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싱가포르 </a:t>
            </a: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MUIS</a:t>
            </a:r>
            <a:endParaRPr lang="en-US" altLang="ko-KR" sz="2000" dirty="0" smtClean="0">
              <a:solidFill>
                <a:srgbClr val="D40A52"/>
              </a:solidFill>
              <a:latin typeface="HY동녘M" pitchFamily="18" charset="-127"/>
              <a:ea typeface="HY동녘M" pitchFamily="18" charset="-127"/>
            </a:endParaRPr>
          </a:p>
          <a:p>
            <a:pPr lvl="0">
              <a:lnSpc>
                <a:spcPct val="150000"/>
              </a:lnSpc>
              <a:buFont typeface="HY견고딕" pitchFamily="18" charset="-127"/>
              <a:buChar char="▣"/>
            </a:pPr>
            <a:endParaRPr lang="en-US" altLang="ko-KR" sz="2000" dirty="0" smtClean="0">
              <a:solidFill>
                <a:srgbClr val="D40A52"/>
              </a:solidFill>
              <a:latin typeface="HY동녘M" pitchFamily="18" charset="-127"/>
              <a:ea typeface="HY동녘M" pitchFamily="18" charset="-127"/>
            </a:endParaRPr>
          </a:p>
          <a:p>
            <a:pPr lvl="0">
              <a:lnSpc>
                <a:spcPct val="150000"/>
              </a:lnSpc>
              <a:buFont typeface="HY견고딕" pitchFamily="18" charset="-127"/>
              <a:buChar char="▣"/>
            </a:pPr>
            <a:endParaRPr lang="en-US" altLang="ko-KR" sz="2000" dirty="0" smtClean="0">
              <a:solidFill>
                <a:srgbClr val="D40A52"/>
              </a:solidFill>
              <a:latin typeface="HY동녘M" pitchFamily="18" charset="-127"/>
              <a:ea typeface="HY동녘M" pitchFamily="18" charset="-127"/>
            </a:endParaRPr>
          </a:p>
          <a:p>
            <a:pPr lvl="0">
              <a:lnSpc>
                <a:spcPct val="150000"/>
              </a:lnSpc>
              <a:buFont typeface="HY견고딕" pitchFamily="18" charset="-127"/>
              <a:buChar char="▣"/>
            </a:pPr>
            <a:endParaRPr lang="en-US" altLang="ko-KR" sz="1000" dirty="0" smtClean="0">
              <a:solidFill>
                <a:srgbClr val="D40A52"/>
              </a:solidFill>
              <a:latin typeface="HY동녘M" pitchFamily="18" charset="-127"/>
              <a:ea typeface="HY동녘M" pitchFamily="18" charset="-127"/>
            </a:endParaRPr>
          </a:p>
          <a:p>
            <a:pPr lvl="0">
              <a:buClr>
                <a:schemeClr val="tx2">
                  <a:lumMod val="75000"/>
                </a:schemeClr>
              </a:buClr>
              <a:buFont typeface="HY견고딕" pitchFamily="18" charset="-127"/>
              <a:buChar char="▣"/>
            </a:pPr>
            <a:r>
              <a:rPr lang="en-US" altLang="ko-KR" sz="2000" dirty="0" smtClean="0">
                <a:solidFill>
                  <a:srgbClr val="D40A5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한국 이슬람중앙회</a:t>
            </a:r>
            <a:r>
              <a:rPr lang="en-US" altLang="ko-KR" sz="20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,</a:t>
            </a:r>
            <a:r>
              <a:rPr lang="ko-KR" altLang="en-US" sz="2000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20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JAKIM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에 의해  할랄 인증기관으로 인정됨</a:t>
            </a:r>
            <a:endParaRPr lang="en-US" altLang="ko-KR" sz="2000" dirty="0" smtClean="0"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 marL="457200" lvl="0" indent="-457200">
              <a:lnSpc>
                <a:spcPct val="150000"/>
              </a:lnSpc>
            </a:pPr>
            <a:endParaRPr lang="en-US" altLang="ko-KR" sz="200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1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Y견고딕" pitchFamily="18" charset="-127"/>
              <a:buChar char="Ⅲ"/>
              <a:tabLst/>
              <a:defRPr/>
            </a:pP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kumimoji="0" lang="ko-KR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주요 국가 수입허용 절차</a:t>
            </a: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4857760"/>
            <a:ext cx="1050421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4857760"/>
            <a:ext cx="979995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4857760"/>
            <a:ext cx="1036901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255550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이슬람 국가 </a:t>
            </a:r>
            <a:r>
              <a:rPr kumimoji="0" lang="en-US" altLang="ko-KR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– "</a:t>
            </a:r>
            <a:r>
              <a:rPr kumimoji="0" lang="ko-KR" altLang="en-US" sz="2000" dirty="0" err="1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할랄</a:t>
            </a:r>
            <a:r>
              <a:rPr kumimoji="0" lang="en-US" altLang="ko-KR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"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57158" y="1643050"/>
            <a:ext cx="8572560" cy="50006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 </a:t>
            </a:r>
            <a:endParaRPr lang="ko-KR" altLang="en-US" dirty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0" name="그림 9" descr="HAlal보도자료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500174"/>
            <a:ext cx="7524750" cy="5214974"/>
          </a:xfrm>
          <a:prstGeom prst="rect">
            <a:avLst/>
          </a:prstGeom>
        </p:spPr>
      </p:pic>
      <p:sp>
        <p:nvSpPr>
          <p:cNvPr id="12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Y견고딕" pitchFamily="18" charset="-127"/>
              <a:buChar char="Ⅲ"/>
              <a:tabLst/>
              <a:defRPr/>
            </a:pP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kumimoji="0" lang="ko-KR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주요 국가 수입허용 절차</a:t>
            </a: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255550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이슬람 국가 </a:t>
            </a:r>
            <a:r>
              <a:rPr kumimoji="0" lang="en-US" altLang="ko-KR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– "</a:t>
            </a:r>
            <a:r>
              <a:rPr kumimoji="0" lang="ko-KR" altLang="en-US" sz="2000" dirty="0" err="1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할랄</a:t>
            </a:r>
            <a:r>
              <a:rPr kumimoji="0" lang="en-US" altLang="ko-KR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"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57158" y="1643050"/>
            <a:ext cx="8572560" cy="50006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 </a:t>
            </a:r>
            <a:endParaRPr lang="ko-KR" altLang="en-US" dirty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38152" y="1866888"/>
            <a:ext cx="7920062" cy="463394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  <a:buFont typeface="HY견고딕" pitchFamily="18" charset="-127"/>
              <a:buChar char="▣"/>
            </a:pP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국내 </a:t>
            </a:r>
            <a:r>
              <a:rPr lang="ko-KR" altLang="en-US" sz="2200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가금육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할랄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시장 개척을 위한 </a:t>
            </a:r>
            <a:r>
              <a:rPr lang="ko-KR" altLang="en-US" sz="22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노력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필요</a:t>
            </a:r>
            <a:endParaRPr lang="en-US" altLang="ko-KR" sz="22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0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아직 </a:t>
            </a:r>
            <a:r>
              <a:rPr lang="ko-KR" altLang="en-US" sz="2000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할랄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산업에 대한 </a:t>
            </a:r>
            <a:r>
              <a:rPr lang="ko-KR" altLang="en-US" sz="20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국가적 관심도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가 낮음</a:t>
            </a: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endParaRPr lang="en-US" altLang="ko-KR" sz="8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할랄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인증에 관한 </a:t>
            </a:r>
            <a:r>
              <a:rPr lang="ko-KR" altLang="en-US" sz="20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까다로운 절차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와 </a:t>
            </a:r>
            <a:r>
              <a:rPr lang="ko-KR" altLang="en-US" sz="20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막대한 비용 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소요</a:t>
            </a:r>
            <a:endParaRPr lang="en-US" altLang="ko-KR" sz="20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</a:pPr>
            <a:endParaRPr lang="en-US" altLang="ko-KR" sz="8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공신력 있는 </a:t>
            </a:r>
            <a:r>
              <a:rPr lang="ko-KR" altLang="en-US" sz="2000" dirty="0" err="1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할랄</a:t>
            </a:r>
            <a:r>
              <a:rPr lang="ko-KR" altLang="en-US" sz="20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 인증 국가와 협력 방안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검토 필요</a:t>
            </a:r>
            <a:endParaRPr lang="en-US" altLang="ko-KR" sz="20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endParaRPr lang="en-US" altLang="ko-KR" sz="10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ko-KR" altLang="en-US" sz="19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체계적인 </a:t>
            </a:r>
            <a:r>
              <a:rPr lang="ko-KR" altLang="en-US" sz="2000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할랄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시스템 연구와 제품 개발</a:t>
            </a: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2000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할랄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인증 획득</a:t>
            </a: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홍보 </a:t>
            </a: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/>
            </a:r>
            <a:b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</a:b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 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및 </a:t>
            </a:r>
            <a:r>
              <a:rPr lang="ko-KR" altLang="en-US" sz="2000" dirty="0" err="1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마켓팅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등 다각적 </a:t>
            </a:r>
            <a:r>
              <a:rPr lang="ko-KR" altLang="en-US" sz="20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노력 필요</a:t>
            </a:r>
            <a:endParaRPr lang="en-US" altLang="ko-KR" sz="2000" dirty="0" smtClean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</a:t>
            </a:r>
            <a:endParaRPr lang="en-US" altLang="ko-KR" sz="200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0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Y견고딕" pitchFamily="18" charset="-127"/>
              <a:buChar char="Ⅲ"/>
              <a:tabLst/>
              <a:defRPr/>
            </a:pP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kumimoji="0" lang="ko-KR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주요 국가 수입허용 절차</a:t>
            </a: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5"/>
          <p:cNvGrpSpPr>
            <a:grpSpLocks/>
          </p:cNvGrpSpPr>
          <p:nvPr/>
        </p:nvGrpSpPr>
        <p:grpSpPr bwMode="auto">
          <a:xfrm>
            <a:off x="288032" y="2636912"/>
            <a:ext cx="8676456" cy="1656184"/>
            <a:chOff x="1468395" y="1347759"/>
            <a:chExt cx="7153110" cy="1128058"/>
          </a:xfrm>
        </p:grpSpPr>
        <p:pic>
          <p:nvPicPr>
            <p:cNvPr id="3" name="Picture 13" descr="C:\Users\Administrator\Desktop\1221\그림58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68395" y="1347759"/>
              <a:ext cx="7153110" cy="1128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40"/>
            <p:cNvSpPr txBox="1">
              <a:spLocks noChangeArrowheads="1"/>
            </p:cNvSpPr>
            <p:nvPr/>
          </p:nvSpPr>
          <p:spPr bwMode="auto">
            <a:xfrm>
              <a:off x="1765222" y="1634688"/>
              <a:ext cx="526136" cy="48214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91423" tIns="45712" rIns="91423" bIns="45712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4000" dirty="0" smtClean="0">
                  <a:solidFill>
                    <a:schemeClr val="bg1"/>
                  </a:solidFill>
                  <a:latin typeface="휴먼둥근헤드라인" pitchFamily="18" charset="-127"/>
                  <a:ea typeface="휴먼둥근헤드라인" pitchFamily="18" charset="-127"/>
                </a:rPr>
                <a:t>Ⅳ</a:t>
              </a:r>
              <a:endParaRPr lang="en-US" altLang="ko-KR" sz="4000" dirty="0">
                <a:solidFill>
                  <a:schemeClr val="bg1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619672" y="3142709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향후 추진 방향</a:t>
            </a:r>
            <a:endParaRPr lang="ko-KR" altLang="en-US" sz="3600" b="1" dirty="0"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806428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391645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정부조직 개편과 축산물 수출 </a:t>
            </a:r>
            <a:endParaRPr kumimoji="0" lang="ko-KR" altLang="en-US" sz="20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57158" y="1643050"/>
            <a:ext cx="8572560" cy="50006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50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  </a:t>
            </a:r>
            <a:endParaRPr lang="en-US" altLang="ko-KR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9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/>
                <a:ea typeface="HY견고딕"/>
                <a:cs typeface="+mj-cs"/>
              </a:rPr>
              <a:t>Ⅳ</a:t>
            </a: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. </a:t>
            </a:r>
            <a:r>
              <a:rPr kumimoji="0" lang="ko-KR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향후 추진 방향</a:t>
            </a: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57158" y="1643050"/>
            <a:ext cx="8572560" cy="478634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2" name="내용 개체 틀 1"/>
          <p:cNvSpPr txBox="1">
            <a:spLocks/>
          </p:cNvSpPr>
          <p:nvPr/>
        </p:nvSpPr>
        <p:spPr>
          <a:xfrm>
            <a:off x="142844" y="1643050"/>
            <a:ext cx="8786874" cy="500066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742950" marR="0" lvl="1" indent="-285750" algn="l" defTabSz="914400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Tx/>
              <a:buFont typeface="HY견고딕" pitchFamily="18" charset="-127"/>
              <a:buChar char="▣"/>
              <a:tabLst/>
              <a:defRPr/>
            </a:pPr>
            <a:r>
              <a:rPr kumimoji="0" lang="ko-KR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B" pitchFamily="18" charset="-127"/>
                <a:ea typeface="HY동녘B" pitchFamily="18" charset="-127"/>
              </a:rPr>
              <a:t> </a:t>
            </a:r>
            <a:r>
              <a:rPr kumimoji="0" lang="ko-KR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정부조직 개편으로 수입식용축산물 검역</a:t>
            </a:r>
            <a:r>
              <a:rPr kumimoji="0" lang="en-US" altLang="ko-KR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·</a:t>
            </a:r>
            <a:r>
              <a:rPr kumimoji="0" lang="ko-KR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검사 이원화</a:t>
            </a:r>
            <a:endParaRPr kumimoji="0" lang="en-US" altLang="ko-KR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</a:endParaRPr>
          </a:p>
          <a:p>
            <a:pPr marL="1143000" marR="0" lvl="2" indent="-228600" algn="l" defTabSz="914400" rtl="0" eaLnBrk="0" fontAlgn="base" latinLnBrk="1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 </a:t>
            </a:r>
            <a:r>
              <a:rPr kumimoji="0" lang="ko-KR" alt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식품의약품안전처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 신설 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: 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식품업무 일원화</a:t>
            </a: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</a:endParaRPr>
          </a:p>
          <a:p>
            <a:pPr marL="1143000" marR="0" lvl="2" indent="-228600" algn="l" defTabSz="914400" rtl="0" eaLnBrk="0" fontAlgn="base" latinLnBrk="1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l"/>
              <a:tabLst/>
              <a:defRPr/>
            </a:pP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</a:endParaRPr>
          </a:p>
          <a:p>
            <a:pPr marL="1143000" marR="0" lvl="2" indent="-228600" algn="l" defTabSz="914400" rtl="0" eaLnBrk="0" fontAlgn="base" latinLnBrk="1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l"/>
              <a:tabLst/>
              <a:defRPr/>
            </a:pP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동녘B" pitchFamily="18" charset="-127"/>
              <a:ea typeface="HY동녘B" pitchFamily="18" charset="-127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914400" rtl="0" eaLnBrk="0" fontAlgn="base" latinLnBrk="1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n-cs"/>
            </a:endParaRPr>
          </a:p>
          <a:p>
            <a:pPr marL="685800" lvl="1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>
                  <a:lumMod val="75000"/>
                </a:schemeClr>
              </a:buClr>
              <a:buFont typeface="HY견고딕" pitchFamily="18" charset="-127"/>
              <a:buChar char="▣"/>
            </a:pPr>
            <a:r>
              <a:rPr kumimoji="0" lang="ko-KR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B" pitchFamily="18" charset="-127"/>
                <a:ea typeface="HY동녘B" pitchFamily="18" charset="-127"/>
              </a:rPr>
              <a:t> </a:t>
            </a:r>
            <a:r>
              <a:rPr kumimoji="0" lang="ko-KR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삼계탕 등 우리 축산물</a:t>
            </a:r>
            <a:r>
              <a:rPr kumimoji="0" lang="ko-KR" alt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 </a:t>
            </a:r>
            <a:r>
              <a:rPr kumimoji="0" lang="ko-KR" altLang="en-US" sz="2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수출시</a:t>
            </a:r>
            <a:r>
              <a:rPr kumimoji="0" lang="ko-KR" alt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 </a:t>
            </a:r>
            <a:r>
              <a:rPr kumimoji="0" lang="ko-KR" altLang="en-US" sz="2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식약처와</a:t>
            </a:r>
            <a:r>
              <a:rPr kumimoji="0" lang="ko-KR" alt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 업무 공조</a:t>
            </a:r>
            <a:endParaRPr kumimoji="0" lang="en-US" altLang="ko-KR" sz="22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</a:endParaRPr>
          </a:p>
          <a:p>
            <a:pPr marL="1143000" lvl="2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2200" baseline="0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baseline="0" dirty="0" err="1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지정검역물</a:t>
            </a:r>
            <a:r>
              <a:rPr lang="ko-KR" altLang="en-US" sz="2000" baseline="0" dirty="0" err="1" smtClean="0">
                <a:latin typeface="HY동녘M" pitchFamily="18" charset="-127"/>
                <a:ea typeface="HY동녘M" pitchFamily="18" charset="-127"/>
              </a:rPr>
              <a:t>은</a:t>
            </a:r>
            <a:r>
              <a:rPr lang="ko-KR" altLang="en-US" sz="2000" baseline="0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baseline="0" dirty="0" err="1" smtClean="0">
                <a:latin typeface="HY동녘M" pitchFamily="18" charset="-127"/>
                <a:ea typeface="HY동녘M" pitchFamily="18" charset="-127"/>
              </a:rPr>
              <a:t>우리부</a:t>
            </a:r>
            <a:r>
              <a:rPr lang="en-US" altLang="ko-KR" sz="2000" baseline="0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2000" baseline="0" dirty="0" smtClean="0">
                <a:latin typeface="HY동녘M" pitchFamily="18" charset="-127"/>
                <a:ea typeface="HY동녘M" pitchFamily="18" charset="-127"/>
              </a:rPr>
              <a:t>가공품</a:t>
            </a:r>
            <a:r>
              <a:rPr lang="en-US" altLang="ko-KR" sz="2000" baseline="0" dirty="0" smtClean="0"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2000" baseline="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비 </a:t>
            </a:r>
            <a:r>
              <a:rPr lang="ko-KR" altLang="en-US" sz="2000" baseline="0" dirty="0" err="1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검역물</a:t>
            </a:r>
            <a:r>
              <a:rPr lang="en-US" altLang="ko-KR" sz="2000" baseline="0" dirty="0" smtClean="0">
                <a:latin typeface="HY동녘M" pitchFamily="18" charset="-127"/>
                <a:ea typeface="HY동녘M" pitchFamily="18" charset="-127"/>
              </a:rPr>
              <a:t>)</a:t>
            </a:r>
            <a:r>
              <a:rPr lang="ko-KR" altLang="en-US" sz="2000" baseline="0" dirty="0" smtClean="0">
                <a:latin typeface="HY동녘M" pitchFamily="18" charset="-127"/>
                <a:ea typeface="HY동녘M" pitchFamily="18" charset="-127"/>
              </a:rPr>
              <a:t>은 식약처가 주관</a:t>
            </a:r>
            <a:endParaRPr lang="en-US" altLang="ko-KR" sz="2000" baseline="0" dirty="0" smtClean="0">
              <a:latin typeface="HY동녘M" pitchFamily="18" charset="-127"/>
              <a:ea typeface="HY동녘M" pitchFamily="18" charset="-127"/>
            </a:endParaRPr>
          </a:p>
          <a:p>
            <a:pPr marL="1143000" lvl="2" indent="-2286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l"/>
            </a:pP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 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</a:rPr>
              <a:t>수입국 요구조건</a:t>
            </a:r>
            <a:r>
              <a:rPr lang="ko-KR" altLang="en-US" sz="2000" dirty="0" smtClean="0">
                <a:latin typeface="HY동녘M" pitchFamily="18" charset="-127"/>
                <a:ea typeface="HY동녘M" pitchFamily="18" charset="-127"/>
              </a:rPr>
              <a:t>에 따라 </a:t>
            </a:r>
            <a:r>
              <a:rPr lang="ko-KR" altLang="en-US" sz="2000" dirty="0" err="1" smtClean="0">
                <a:latin typeface="HY동녘M" pitchFamily="18" charset="-127"/>
                <a:ea typeface="HY동녘M" pitchFamily="18" charset="-127"/>
              </a:rPr>
              <a:t>우리부</a:t>
            </a:r>
            <a:r>
              <a:rPr lang="en-US" altLang="ko-KR" sz="16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16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방역분야</a:t>
            </a:r>
            <a:r>
              <a:rPr lang="en-US" altLang="ko-KR" sz="16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)</a:t>
            </a:r>
            <a:r>
              <a:rPr lang="ko-KR" altLang="en-US" sz="2000" dirty="0" smtClean="0">
                <a:latin typeface="HY동녘M" pitchFamily="18" charset="-127"/>
                <a:ea typeface="HY동녘M" pitchFamily="18" charset="-127"/>
              </a:rPr>
              <a:t>와 식약처</a:t>
            </a:r>
            <a:r>
              <a:rPr lang="en-US" altLang="ko-KR" sz="16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16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위생분야</a:t>
            </a:r>
            <a:r>
              <a:rPr lang="en-US" altLang="ko-KR" sz="16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)</a:t>
            </a:r>
            <a:r>
              <a:rPr lang="ko-KR" altLang="en-US" sz="2000" dirty="0" smtClean="0">
                <a:latin typeface="HY동녘M" pitchFamily="18" charset="-127"/>
                <a:ea typeface="HY동녘M" pitchFamily="18" charset="-127"/>
              </a:rPr>
              <a:t>가      </a:t>
            </a:r>
            <a:r>
              <a:rPr lang="en-US" altLang="ko-KR" sz="2000" dirty="0" smtClean="0">
                <a:latin typeface="HY동녘M" pitchFamily="18" charset="-127"/>
                <a:ea typeface="HY동녘M" pitchFamily="18" charset="-127"/>
              </a:rPr>
              <a:t/>
            </a:r>
            <a:br>
              <a:rPr lang="en-US" altLang="ko-KR" sz="2000" dirty="0" smtClean="0">
                <a:latin typeface="HY동녘M" pitchFamily="18" charset="-127"/>
                <a:ea typeface="HY동녘M" pitchFamily="18" charset="-127"/>
              </a:rPr>
            </a:br>
            <a:r>
              <a:rPr lang="en-US" altLang="ko-KR" sz="2000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latin typeface="HY동녘M" pitchFamily="18" charset="-127"/>
                <a:ea typeface="HY동녘M" pitchFamily="18" charset="-127"/>
              </a:rPr>
              <a:t>관련 증명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동녘M" pitchFamily="18" charset="-127"/>
              <a:ea typeface="HY동녘M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1142976" y="2643182"/>
          <a:ext cx="6858048" cy="1500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16"/>
                <a:gridCol w="2286016"/>
                <a:gridCol w="2286016"/>
              </a:tblGrid>
              <a:tr h="500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구  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조직개편 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조직개편 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</a:tr>
              <a:tr h="500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solidFill>
                            <a:srgbClr val="003399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농림축산식품부</a:t>
                      </a:r>
                      <a:endParaRPr lang="ko-KR" altLang="en-US" dirty="0">
                        <a:solidFill>
                          <a:srgbClr val="003399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003399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검역 </a:t>
                      </a:r>
                      <a:r>
                        <a:rPr lang="en-US" altLang="ko-KR" dirty="0" smtClean="0">
                          <a:solidFill>
                            <a:srgbClr val="003399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+ </a:t>
                      </a:r>
                      <a:r>
                        <a:rPr lang="ko-KR" altLang="en-US" dirty="0" smtClean="0">
                          <a:solidFill>
                            <a:srgbClr val="003399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검사</a:t>
                      </a:r>
                      <a:endParaRPr lang="ko-KR" altLang="en-US" dirty="0">
                        <a:solidFill>
                          <a:srgbClr val="003399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003399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검역</a:t>
                      </a:r>
                      <a:endParaRPr lang="ko-KR" altLang="en-US" dirty="0">
                        <a:solidFill>
                          <a:srgbClr val="003399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</a:tr>
              <a:tr h="5000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solidFill>
                            <a:srgbClr val="003399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식품의약품안전처</a:t>
                      </a:r>
                      <a:endParaRPr lang="ko-KR" altLang="en-US" dirty="0">
                        <a:solidFill>
                          <a:srgbClr val="003399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003399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-</a:t>
                      </a:r>
                      <a:endParaRPr lang="ko-KR" altLang="en-US" dirty="0">
                        <a:solidFill>
                          <a:srgbClr val="003399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003399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검사</a:t>
                      </a:r>
                      <a:endParaRPr lang="ko-KR" altLang="en-US" dirty="0">
                        <a:solidFill>
                          <a:srgbClr val="003399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806428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33185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가금제품 수출 검역 대책</a:t>
            </a:r>
            <a:endParaRPr kumimoji="0" lang="ko-KR" altLang="en-US" sz="20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57158" y="1643050"/>
            <a:ext cx="8572560" cy="50006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500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  </a:t>
            </a:r>
            <a:endParaRPr lang="en-US" altLang="ko-KR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9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dirty="0" smtClean="0">
                <a:solidFill>
                  <a:schemeClr val="bg1"/>
                </a:solidFill>
                <a:latin typeface="HY견고딕"/>
                <a:ea typeface="HY견고딕"/>
              </a:rPr>
              <a:t>Ⅳ</a:t>
            </a: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 추진 방향</a:t>
            </a:r>
            <a:endParaRPr lang="ko-KR" altLang="en-US" sz="2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57158" y="2000240"/>
            <a:ext cx="7858180" cy="32861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HY견고딕" pitchFamily="18" charset="-127"/>
              <a:buChar char="▣"/>
              <a:defRPr/>
            </a:pPr>
            <a:r>
              <a:rPr lang="ko-KR" altLang="en-US" sz="2200" b="1" dirty="0" smtClean="0">
                <a:ln w="18415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dirty="0" smtClean="0">
                <a:ln w="18415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질병 청정화 달성</a:t>
            </a:r>
            <a:endParaRPr lang="en-US" altLang="ko-KR" sz="2200" dirty="0" smtClean="0">
              <a:ln w="18415" cmpd="sng">
                <a:noFill/>
                <a:prstDash val="solid"/>
              </a:ln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l"/>
              <a:defRPr/>
            </a:pPr>
            <a:r>
              <a:rPr lang="en-US" altLang="ko-KR" sz="2000" dirty="0" smtClean="0">
                <a:ln w="18415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err="1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고병원성</a:t>
            </a:r>
            <a:r>
              <a:rPr lang="ko-KR" altLang="en-US" sz="20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 조류인플루엔자 청정화 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유지 반드시 필요</a:t>
            </a:r>
            <a:endParaRPr lang="en-US" altLang="ko-KR" sz="2000" dirty="0" smtClean="0"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 lvl="2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삼계탕은 방역평가 대상이 아니나</a:t>
            </a: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열처리 </a:t>
            </a:r>
            <a:r>
              <a:rPr lang="ko-KR" altLang="en-US" dirty="0" err="1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가금육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및 </a:t>
            </a:r>
            <a:r>
              <a:rPr lang="ko-KR" altLang="en-US" dirty="0" err="1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가금육은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br>
              <a:rPr lang="en-US" altLang="ko-KR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</a:b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   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상대국의 </a:t>
            </a:r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HPAI </a:t>
            </a:r>
            <a:r>
              <a:rPr lang="ko-KR" altLang="en-US" dirty="0" err="1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청정국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인정 필요</a:t>
            </a:r>
            <a:endParaRPr lang="en-US" altLang="ko-KR" dirty="0" smtClean="0"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l"/>
              <a:defRPr/>
            </a:pPr>
            <a:endParaRPr lang="en-US" altLang="ko-KR" sz="1000" dirty="0" smtClean="0">
              <a:ln w="18415" cmpd="sng">
                <a:noFill/>
                <a:prstDash val="solid"/>
              </a:ln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HY견고딕" pitchFamily="18" charset="-127"/>
              <a:buChar char="▣"/>
              <a:defRPr/>
            </a:pPr>
            <a:r>
              <a:rPr lang="en-US" altLang="ko-KR" sz="2200" dirty="0" smtClean="0">
                <a:ln w="18415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dirty="0" smtClean="0">
                <a:ln w="18415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질병 무관 수출품목 검역 협의 확대</a:t>
            </a:r>
            <a:endParaRPr lang="en-US" altLang="ko-KR" sz="2200" dirty="0" smtClean="0">
              <a:ln w="18415" cmpd="sng">
                <a:noFill/>
                <a:prstDash val="solid"/>
              </a:ln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l"/>
              <a:defRPr/>
            </a:pPr>
            <a:r>
              <a:rPr lang="en-US" altLang="ko-KR" sz="2000" dirty="0" smtClean="0">
                <a:ln w="18415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ln w="18415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생육</a:t>
            </a:r>
            <a:r>
              <a:rPr lang="en-US" altLang="ko-KR" sz="1600" dirty="0" smtClean="0">
                <a:ln w="18415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(Fresh meat)</a:t>
            </a:r>
            <a:r>
              <a:rPr lang="ko-KR" altLang="en-US" sz="1600" dirty="0" smtClean="0">
                <a:ln w="18415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ln w="18415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중심 </a:t>
            </a:r>
            <a:r>
              <a:rPr lang="ko-KR" altLang="en-US" sz="2000" dirty="0" smtClean="0">
                <a:ln w="18415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견고딕"/>
                <a:ea typeface="HY견고딕"/>
              </a:rPr>
              <a:t>→ </a:t>
            </a:r>
            <a:r>
              <a:rPr lang="ko-KR" altLang="en-US" sz="200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삼계탕</a:t>
            </a:r>
            <a:r>
              <a:rPr lang="en-US" altLang="ko-KR" sz="200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20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열처리 </a:t>
            </a:r>
            <a:r>
              <a:rPr lang="ko-KR" altLang="en-US" sz="2000" dirty="0" err="1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가금육</a:t>
            </a:r>
            <a:r>
              <a:rPr lang="en-US" altLang="ko-KR" sz="20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sz="20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가공품</a:t>
            </a:r>
            <a:r>
              <a:rPr lang="en-US" altLang="ko-KR" sz="20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)</a:t>
            </a:r>
            <a:endParaRPr lang="ko-KR" altLang="en-US" sz="2000" dirty="0" smtClean="0">
              <a:solidFill>
                <a:srgbClr val="FF0000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defRPr/>
            </a:pPr>
            <a:endParaRPr lang="en-US" altLang="ko-KR" sz="1000" dirty="0" smtClean="0">
              <a:ln w="18415" cmpd="sng">
                <a:noFill/>
                <a:prstDash val="solid"/>
              </a:ln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HY견고딕" pitchFamily="18" charset="-127"/>
              <a:buChar char="▣"/>
              <a:defRPr/>
            </a:pPr>
            <a:r>
              <a:rPr lang="en-US" altLang="ko-KR" sz="2200" dirty="0" smtClean="0">
                <a:ln w="18415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4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수출애로 사항 해소 및 신시장 </a:t>
            </a:r>
            <a:r>
              <a:rPr lang="ko-KR" altLang="en-US" sz="2400" dirty="0" err="1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개책</a:t>
            </a:r>
            <a:r>
              <a:rPr lang="ko-KR" altLang="en-US" sz="24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지원</a:t>
            </a:r>
            <a:endParaRPr lang="en-US" altLang="ko-KR" sz="2200" dirty="0" smtClean="0">
              <a:ln w="18415" cmpd="sng">
                <a:noFill/>
                <a:prstDash val="solid"/>
              </a:ln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l"/>
              <a:defRPr/>
            </a:pPr>
            <a:r>
              <a:rPr lang="ko-KR" altLang="en-US" sz="2000" dirty="0" smtClean="0">
                <a:ln w="18415" cmpd="sng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 업계와의 소통 및 정보 제공 등  </a:t>
            </a:r>
            <a:endParaRPr lang="en-US" altLang="ko-KR" sz="2000" dirty="0" smtClean="0">
              <a:solidFill>
                <a:schemeClr val="tx2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2" name="내용 개체 틀 1"/>
          <p:cNvSpPr txBox="1">
            <a:spLocks/>
          </p:cNvSpPr>
          <p:nvPr/>
        </p:nvSpPr>
        <p:spPr>
          <a:xfrm>
            <a:off x="0" y="1643050"/>
            <a:ext cx="8643966" cy="52149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742950" marR="0" lvl="1" indent="-285750" algn="l" defTabSz="914400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Tx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동녘B" pitchFamily="18" charset="-127"/>
                <a:ea typeface="HY동녘B" pitchFamily="18" charset="-127"/>
              </a:rPr>
              <a:t> </a:t>
            </a:r>
            <a:r>
              <a:rPr lang="en-US" altLang="ko-KR" sz="2400" dirty="0" smtClean="0">
                <a:solidFill>
                  <a:schemeClr val="tx2">
                    <a:lumMod val="75000"/>
                  </a:schemeClr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kumimoji="0" lang="ko-KR" altLang="en-US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동녘B" pitchFamily="18" charset="-127"/>
              <a:ea typeface="HY동녘B" pitchFamily="18" charset="-127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14313" y="908720"/>
            <a:ext cx="8715375" cy="5760640"/>
          </a:xfrm>
          <a:prstGeom prst="roundRect">
            <a:avLst>
              <a:gd name="adj" fmla="val 7458"/>
            </a:avLst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0980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" name="Picture 9" descr="66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142875" y="836712"/>
            <a:ext cx="57975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1520" y="943893"/>
            <a:ext cx="212269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latinLnBrk="0">
              <a:buClr>
                <a:srgbClr val="FF0000"/>
              </a:buClr>
              <a:buFont typeface="Wingdings" pitchFamily="2" charset="2"/>
              <a:buChar char="v"/>
              <a:defRPr/>
            </a:pPr>
            <a:r>
              <a:rPr kumimoji="0" lang="ko-KR" altLang="en-US" sz="20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향후 추진계획</a:t>
            </a:r>
            <a:endParaRPr kumimoji="0" lang="ko-KR" altLang="en-US" sz="20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57158" y="1643050"/>
            <a:ext cx="8572560" cy="50006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rgbClr val="1F497D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1F497D"/>
                </a:solidFill>
                <a:latin typeface="HY동녘M" pitchFamily="18" charset="-127"/>
                <a:ea typeface="HY동녘M" pitchFamily="18" charset="-127"/>
              </a:rPr>
              <a:t>  </a:t>
            </a:r>
            <a:endParaRPr lang="ko-KR" altLang="en-US" dirty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28596" y="1643050"/>
            <a:ext cx="8420128" cy="463394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수출 진행 중</a:t>
            </a:r>
            <a:r>
              <a:rPr lang="ko-KR" altLang="en-US" sz="22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인</a:t>
            </a:r>
            <a:r>
              <a:rPr lang="ko-KR" altLang="en-US" sz="22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건</a:t>
            </a:r>
            <a:r>
              <a:rPr lang="en-US" altLang="ko-KR" sz="2200" dirty="0" smtClean="0">
                <a:solidFill>
                  <a:schemeClr val="tx2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</a:rPr>
              <a:t>,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안정적 수출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을 위한 지원</a:t>
            </a:r>
            <a:endParaRPr lang="en-US" altLang="ko-KR" sz="22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endParaRPr lang="en-US" altLang="ko-KR" sz="5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실시간 수출 관련 상대국 정보 입수 및 </a:t>
            </a:r>
            <a:r>
              <a:rPr lang="ko-KR" altLang="en-US" sz="20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수출애로사항 해소</a:t>
            </a:r>
            <a:endParaRPr lang="en-US" altLang="ko-KR" sz="20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2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ko-KR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수출업체도 문제발생 소지가 있을 경우 </a:t>
            </a:r>
            <a:r>
              <a:rPr lang="ko-KR" altLang="en-US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정부</a:t>
            </a:r>
            <a:r>
              <a:rPr lang="ko-KR" altLang="en-US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와 신속한 </a:t>
            </a:r>
            <a:r>
              <a:rPr lang="ko-KR" altLang="en-US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정보공유</a:t>
            </a:r>
            <a:r>
              <a:rPr lang="ko-KR" altLang="en-US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 </a:t>
            </a:r>
            <a:endParaRPr lang="en-US" altLang="ko-KR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endParaRPr lang="en-US" altLang="ko-KR" sz="8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r>
              <a:rPr lang="en-US" altLang="ko-KR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상대국과 협의 중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인 건</a:t>
            </a:r>
            <a:r>
              <a:rPr lang="en-US" altLang="ko-KR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22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상대국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의 </a:t>
            </a:r>
            <a:r>
              <a:rPr lang="ko-KR" altLang="en-US" sz="22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신속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한 </a:t>
            </a:r>
            <a:r>
              <a:rPr lang="ko-KR" altLang="en-US" sz="22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진행 촉구</a:t>
            </a:r>
            <a:endParaRPr lang="en-US" altLang="ko-KR" sz="2200" dirty="0" smtClean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endParaRPr lang="en-US" altLang="ko-KR" sz="500" dirty="0" smtClean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상대국 정부 및 한국 주재 대사관 등을 통해 지속적인 촉구</a:t>
            </a:r>
            <a:endParaRPr lang="en-US" altLang="ko-KR" sz="20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2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ko-KR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수출업계도 작업장 관련 서류 등 상대국 요구사항 성실 수행 필요</a:t>
            </a:r>
            <a:endParaRPr lang="en-US" altLang="ko-KR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endParaRPr lang="en-US" altLang="ko-KR" sz="8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r>
              <a:rPr lang="en-US" altLang="ko-KR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200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새로운 시장 창출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을 위한 정부차원의 </a:t>
            </a:r>
            <a:r>
              <a:rPr lang="ko-KR" altLang="en-US" sz="22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노력</a:t>
            </a:r>
            <a:r>
              <a:rPr lang="ko-KR" altLang="en-US" sz="22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및 </a:t>
            </a:r>
            <a:r>
              <a:rPr lang="ko-KR" altLang="en-US" sz="2200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지원</a:t>
            </a:r>
            <a:endParaRPr lang="en-US" altLang="ko-KR" sz="2200" dirty="0" smtClean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HY견고딕" pitchFamily="18" charset="-127"/>
              <a:buChar char="▣"/>
            </a:pPr>
            <a:endParaRPr lang="en-US" altLang="ko-KR" sz="5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r>
              <a:rPr lang="en-US" altLang="ko-KR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수출지원협의체 등 업계와의 소통을 통한 신시장 개척 추진</a:t>
            </a:r>
            <a:endParaRPr lang="en-US" altLang="ko-KR" sz="20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l"/>
            </a:pPr>
            <a:endParaRPr lang="en-US" altLang="ko-KR" sz="300" dirty="0" smtClean="0">
              <a:solidFill>
                <a:schemeClr val="tx2"/>
              </a:solidFill>
              <a:latin typeface="HY동녘M" pitchFamily="18" charset="-127"/>
              <a:ea typeface="HY동녘M" pitchFamily="18" charset="-127"/>
            </a:endParaRPr>
          </a:p>
          <a:p>
            <a:pPr lvl="2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ko-KR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수출희망 품목</a:t>
            </a:r>
            <a:r>
              <a:rPr lang="en-US" altLang="ko-KR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solidFill>
                  <a:schemeClr val="tx2"/>
                </a:solidFill>
                <a:latin typeface="HY동녘M" pitchFamily="18" charset="-127"/>
                <a:ea typeface="HY동녘M" pitchFamily="18" charset="-127"/>
              </a:rPr>
              <a:t>대상국가 조사 및 협의 추진</a:t>
            </a:r>
            <a:endParaRPr lang="ko-KR" altLang="en-US" dirty="0">
              <a:solidFill>
                <a:schemeClr val="accent6">
                  <a:lumMod val="75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0" name="제목 2"/>
          <p:cNvSpPr txBox="1">
            <a:spLocks/>
          </p:cNvSpPr>
          <p:nvPr/>
        </p:nvSpPr>
        <p:spPr>
          <a:xfrm>
            <a:off x="0" y="0"/>
            <a:ext cx="9143999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ko-K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HY견고딕"/>
                <a:ea typeface="HY견고딕"/>
              </a:rPr>
              <a:t>Ⅳ</a:t>
            </a:r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 추진 방향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Y견고딕" pitchFamily="18" charset="-127"/>
              <a:buChar char="Ⅲ"/>
              <a:tabLst/>
              <a:defRPr/>
            </a:pPr>
            <a:endParaRPr kumimoji="0" lang="ko-KR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shutterstock_912397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78213"/>
            <a:ext cx="9144000" cy="6075123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928794" y="1643050"/>
            <a:ext cx="671517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6200" i="1" dirty="0" smtClean="0">
                <a:ln>
                  <a:solidFill>
                    <a:schemeClr val="accent6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감 사 합 </a:t>
            </a:r>
            <a:r>
              <a:rPr lang="ko-KR" altLang="en-US" sz="6200" i="1" dirty="0" err="1" smtClean="0">
                <a:ln>
                  <a:solidFill>
                    <a:schemeClr val="accent6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니</a:t>
            </a:r>
            <a:r>
              <a:rPr lang="ko-KR" altLang="en-US" sz="6200" i="1" dirty="0" smtClean="0">
                <a:ln>
                  <a:solidFill>
                    <a:schemeClr val="accent6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 다 </a:t>
            </a:r>
            <a:r>
              <a:rPr lang="en-US" altLang="ko-KR" sz="6200" i="1" dirty="0" smtClean="0">
                <a:ln>
                  <a:solidFill>
                    <a:schemeClr val="accent6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!</a:t>
            </a:r>
            <a:endParaRPr lang="ko-KR" altLang="en-US" sz="6200" i="1" dirty="0">
              <a:ln>
                <a:solidFill>
                  <a:schemeClr val="accent6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bg1"/>
            </a:gs>
            <a:gs pos="78000">
              <a:srgbClr val="D2D1D1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3469</TotalTime>
  <Words>1968</Words>
  <Application>Microsoft Office PowerPoint</Application>
  <PresentationFormat>화면 슬라이드 쇼(4:3)</PresentationFormat>
  <Paragraphs>529</Paragraphs>
  <Slides>31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2" baseType="lpstr">
      <vt:lpstr>1_Office 테마</vt:lpstr>
      <vt:lpstr>가금육 수출 현황 및 주요 국가 제도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축산물 수출 검역 추진 현황 - 가금육 -</dc:title>
  <dc:creator>천재민</dc:creator>
  <cp:lastModifiedBy>Your User Name</cp:lastModifiedBy>
  <cp:revision>359</cp:revision>
  <dcterms:created xsi:type="dcterms:W3CDTF">2013-06-27T11:35:56Z</dcterms:created>
  <dcterms:modified xsi:type="dcterms:W3CDTF">2013-12-20T10:38:17Z</dcterms:modified>
</cp:coreProperties>
</file>